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9" r:id="rId3"/>
    <p:sldId id="340" r:id="rId4"/>
    <p:sldId id="389" r:id="rId5"/>
    <p:sldId id="390" r:id="rId6"/>
    <p:sldId id="388" r:id="rId7"/>
    <p:sldId id="391" r:id="rId8"/>
    <p:sldId id="393" r:id="rId9"/>
    <p:sldId id="394" r:id="rId10"/>
    <p:sldId id="387" r:id="rId11"/>
    <p:sldId id="355" r:id="rId12"/>
    <p:sldId id="356" r:id="rId13"/>
    <p:sldId id="360" r:id="rId14"/>
    <p:sldId id="364" r:id="rId15"/>
    <p:sldId id="366" r:id="rId16"/>
    <p:sldId id="367" r:id="rId17"/>
    <p:sldId id="395" r:id="rId18"/>
    <p:sldId id="289" r:id="rId19"/>
  </p:sldIdLst>
  <p:sldSz cx="10693400" cy="7561263"/>
  <p:notesSz cx="6858000" cy="9144000"/>
  <p:defaultTextStyle>
    <a:defPPr>
      <a:defRPr lang="zh-CN"/>
    </a:defPPr>
    <a:lvl1pPr marL="0" indent="0" algn="l" defTabSz="1043305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1pPr>
    <a:lvl2pPr marL="520700" lvl="1" indent="-63500" algn="l" defTabSz="1043305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2pPr>
    <a:lvl3pPr marL="1043305" lvl="2" indent="-128905" algn="l" defTabSz="1043305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3pPr>
    <a:lvl4pPr marL="1564005" lvl="3" indent="-192405" algn="l" defTabSz="1043305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4pPr>
    <a:lvl5pPr marL="2085975" lvl="4" indent="-257175" algn="l" defTabSz="1043305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5pPr>
    <a:lvl6pPr marL="2286000" lvl="5" indent="0" algn="l" defTabSz="914400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6pPr>
    <a:lvl7pPr marL="2743200" lvl="6" indent="0" algn="l" defTabSz="914400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7pPr>
    <a:lvl8pPr marL="3200400" lvl="7" indent="0" algn="l" defTabSz="914400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8pPr>
    <a:lvl9pPr marL="3657600" lvl="8" indent="0" algn="l" defTabSz="914400" latinLnBrk="0">
      <a:spcBef>
        <a:spcPct val="0"/>
      </a:spcBef>
      <a:defRPr lang="zh-CN" altLang="en-US" sz="2100" b="0" i="0" u="none" smtClean="0">
        <a:solidFill>
          <a:schemeClr val="tx1"/>
        </a:solidFill>
        <a:latin typeface="Arial"/>
        <a:ea typeface="宋体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399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2047" autoAdjust="0"/>
  </p:normalViewPr>
  <p:slideViewPr>
    <p:cSldViewPr>
      <p:cViewPr>
        <p:scale>
          <a:sx n="100" d="100"/>
          <a:sy n="100" d="100"/>
        </p:scale>
        <p:origin x="-140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D59FD-770D-4B36-BE8F-EABA48C22C82}" type="doc">
      <dgm:prSet loTypeId="urn:microsoft.com/office/officeart/2005/8/layout/radial5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8FAEFBE-0A8D-45E5-9FF2-B40FBCBED18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驼队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818DD27-192D-4A38-8F03-4A4AC7689069}" type="parTrans" cxnId="{A63B7FA6-DC41-4C46-9808-F2EBA7929940}">
      <dgm:prSet/>
      <dgm:spPr/>
      <dgm:t>
        <a:bodyPr/>
        <a:lstStyle/>
        <a:p>
          <a:endParaRPr lang="zh-CN" altLang="en-US"/>
        </a:p>
      </dgm:t>
    </dgm:pt>
    <dgm:pt modelId="{5B4C2BEE-0EDB-40C5-B6EB-3824F94BEEEE}" type="sibTrans" cxnId="{A63B7FA6-DC41-4C46-9808-F2EBA7929940}">
      <dgm:prSet/>
      <dgm:spPr/>
      <dgm:t>
        <a:bodyPr/>
        <a:lstStyle/>
        <a:p>
          <a:endParaRPr lang="zh-CN" altLang="en-US"/>
        </a:p>
      </dgm:t>
    </dgm:pt>
    <dgm:pt modelId="{5B378E4E-9AE2-405A-86C8-0AB821C11DA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面临的威胁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79970F8-E66A-4AB4-B11F-41F0A1526F69}" type="parTrans" cxnId="{BDA870CB-C8A5-487D-9016-E1EFB47441A6}">
      <dgm:prSet/>
      <dgm:spPr/>
      <dgm:t>
        <a:bodyPr/>
        <a:lstStyle/>
        <a:p>
          <a:endParaRPr lang="zh-CN" altLang="en-US"/>
        </a:p>
      </dgm:t>
    </dgm:pt>
    <dgm:pt modelId="{11634FB2-7BAA-4F31-991C-45AB60ABD98E}" type="sibTrans" cxnId="{BDA870CB-C8A5-487D-9016-E1EFB47441A6}">
      <dgm:prSet/>
      <dgm:spPr/>
      <dgm:t>
        <a:bodyPr/>
        <a:lstStyle/>
        <a:p>
          <a:endParaRPr lang="zh-CN" altLang="en-US"/>
        </a:p>
      </dgm:t>
    </dgm:pt>
    <dgm:pt modelId="{5178CAF3-D1CE-4CEF-9FA9-BF5EABCCD95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其他掘金驼队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6566318-0811-444E-8D6D-55CCBD5BFAC9}" type="parTrans" cxnId="{245EB8BF-2DF8-4AF9-AF74-4D5778EEB9C2}">
      <dgm:prSet/>
      <dgm:spPr/>
      <dgm:t>
        <a:bodyPr/>
        <a:lstStyle/>
        <a:p>
          <a:endParaRPr lang="zh-CN" altLang="en-US"/>
        </a:p>
      </dgm:t>
    </dgm:pt>
    <dgm:pt modelId="{745E3C44-188A-418F-8E48-FA1BF30F2AF9}" type="sibTrans" cxnId="{245EB8BF-2DF8-4AF9-AF74-4D5778EEB9C2}">
      <dgm:prSet/>
      <dgm:spPr/>
      <dgm:t>
        <a:bodyPr/>
        <a:lstStyle/>
        <a:p>
          <a:endParaRPr lang="zh-CN" altLang="en-US"/>
        </a:p>
      </dgm:t>
    </dgm:pt>
    <dgm:pt modelId="{D4E9C6E5-145C-41E2-982F-80D8DA327CB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潜在的机会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5D7E2E7-5E26-47D1-8AEF-F8B860F4DC45}" type="parTrans" cxnId="{F0882237-4623-4AA1-8792-43F5B3A4C44F}">
      <dgm:prSet/>
      <dgm:spPr/>
      <dgm:t>
        <a:bodyPr/>
        <a:lstStyle/>
        <a:p>
          <a:endParaRPr lang="zh-CN" altLang="en-US"/>
        </a:p>
      </dgm:t>
    </dgm:pt>
    <dgm:pt modelId="{04412E42-D16B-4FAD-8306-8EF4A25CE821}" type="sibTrans" cxnId="{F0882237-4623-4AA1-8792-43F5B3A4C44F}">
      <dgm:prSet/>
      <dgm:spPr/>
      <dgm:t>
        <a:bodyPr/>
        <a:lstStyle/>
        <a:p>
          <a:endParaRPr lang="zh-CN" altLang="en-US"/>
        </a:p>
      </dgm:t>
    </dgm:pt>
    <dgm:pt modelId="{68158543-4441-4FA0-A6C6-8E3D28EC7A7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银行与智者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0C49FC4-4097-4324-93C8-EA7E3D378792}" type="parTrans" cxnId="{9680D0AC-B357-4124-9FBB-BE3D9250E3FE}">
      <dgm:prSet/>
      <dgm:spPr/>
      <dgm:t>
        <a:bodyPr/>
        <a:lstStyle/>
        <a:p>
          <a:endParaRPr lang="zh-CN" altLang="en-US"/>
        </a:p>
      </dgm:t>
    </dgm:pt>
    <dgm:pt modelId="{C534C3E3-DB24-47A0-97E2-AE9CEC5D4132}" type="sibTrans" cxnId="{9680D0AC-B357-4124-9FBB-BE3D9250E3FE}">
      <dgm:prSet/>
      <dgm:spPr/>
      <dgm:t>
        <a:bodyPr/>
        <a:lstStyle/>
        <a:p>
          <a:endParaRPr lang="zh-CN" altLang="en-US"/>
        </a:p>
      </dgm:t>
    </dgm:pt>
    <dgm:pt modelId="{831512E1-FBEE-45C4-8DC7-4EFC242BC231}" type="pres">
      <dgm:prSet presAssocID="{885D59FD-770D-4B36-BE8F-EABA48C22C8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D858C8-51AE-4614-8D3D-7E1EB8424C25}" type="pres">
      <dgm:prSet presAssocID="{98FAEFBE-0A8D-45E5-9FF2-B40FBCBED18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84B0D3F-85E5-4F41-8683-FF8714FA9D2D}" type="pres">
      <dgm:prSet presAssocID="{879970F8-E66A-4AB4-B11F-41F0A1526F69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1ABBD139-BE12-4F1F-9728-8871375B0FFE}" type="pres">
      <dgm:prSet presAssocID="{879970F8-E66A-4AB4-B11F-41F0A1526F69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B9D21443-9105-4764-8EDD-22300FB36762}" type="pres">
      <dgm:prSet presAssocID="{5B378E4E-9AE2-405A-86C8-0AB821C11DAB}" presName="node" presStyleLbl="node1" presStyleIdx="0" presStyleCnt="4" custScaleX="110000" custScaleY="11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811FF0-CC87-43DD-B64E-1DE43EF2ACF8}" type="pres">
      <dgm:prSet presAssocID="{26566318-0811-444E-8D6D-55CCBD5BFAC9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F05C4268-B17D-41AE-95EE-8618FDDDB62A}" type="pres">
      <dgm:prSet presAssocID="{26566318-0811-444E-8D6D-55CCBD5BFAC9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E6C8B74-C3AD-4308-978E-202620D88437}" type="pres">
      <dgm:prSet presAssocID="{5178CAF3-D1CE-4CEF-9FA9-BF5EABCCD9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4F952D-23FA-4E59-BFD9-A382AFBF4521}" type="pres">
      <dgm:prSet presAssocID="{75D7E2E7-5E26-47D1-8AEF-F8B860F4DC45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2BE98B2B-EB84-4F6E-9CE0-8B870D015542}" type="pres">
      <dgm:prSet presAssocID="{75D7E2E7-5E26-47D1-8AEF-F8B860F4DC45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B5B64795-0E79-4B0C-A58E-5A368B80963E}" type="pres">
      <dgm:prSet presAssocID="{D4E9C6E5-145C-41E2-982F-80D8DA327C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B9F7E-DFE3-4005-AAC0-AD10DA499CC2}" type="pres">
      <dgm:prSet presAssocID="{A0C49FC4-4097-4324-93C8-EA7E3D378792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07D4746-D1E5-4BAD-BC09-E26632CC549D}" type="pres">
      <dgm:prSet presAssocID="{A0C49FC4-4097-4324-93C8-EA7E3D37879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CC4BB59-EF6C-4590-8390-541582F43BE4}" type="pres">
      <dgm:prSet presAssocID="{68158543-4441-4FA0-A6C6-8E3D28EC7A7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A25AA2-E27F-49D7-9527-8F811EA27A76}" type="presOf" srcId="{D4E9C6E5-145C-41E2-982F-80D8DA327CBE}" destId="{B5B64795-0E79-4B0C-A58E-5A368B80963E}" srcOrd="0" destOrd="0" presId="urn:microsoft.com/office/officeart/2005/8/layout/radial5"/>
    <dgm:cxn modelId="{10383CF3-ABB9-4182-B207-511473EB5CDB}" type="presOf" srcId="{26566318-0811-444E-8D6D-55CCBD5BFAC9}" destId="{3C811FF0-CC87-43DD-B64E-1DE43EF2ACF8}" srcOrd="0" destOrd="0" presId="urn:microsoft.com/office/officeart/2005/8/layout/radial5"/>
    <dgm:cxn modelId="{7688EABB-C3B5-43C9-8993-33B59BC0B6CC}" type="presOf" srcId="{5B378E4E-9AE2-405A-86C8-0AB821C11DAB}" destId="{B9D21443-9105-4764-8EDD-22300FB36762}" srcOrd="0" destOrd="0" presId="urn:microsoft.com/office/officeart/2005/8/layout/radial5"/>
    <dgm:cxn modelId="{A79B7BC4-4614-4058-9F03-D0D1DA0400CE}" type="presOf" srcId="{879970F8-E66A-4AB4-B11F-41F0A1526F69}" destId="{1ABBD139-BE12-4F1F-9728-8871375B0FFE}" srcOrd="1" destOrd="0" presId="urn:microsoft.com/office/officeart/2005/8/layout/radial5"/>
    <dgm:cxn modelId="{12E00C64-11C9-4D70-94BF-A20E470F383C}" type="presOf" srcId="{A0C49FC4-4097-4324-93C8-EA7E3D378792}" destId="{83AB9F7E-DFE3-4005-AAC0-AD10DA499CC2}" srcOrd="0" destOrd="0" presId="urn:microsoft.com/office/officeart/2005/8/layout/radial5"/>
    <dgm:cxn modelId="{5964FF12-37DA-4DD8-A051-81C900A0D30F}" type="presOf" srcId="{5178CAF3-D1CE-4CEF-9FA9-BF5EABCCD951}" destId="{8E6C8B74-C3AD-4308-978E-202620D88437}" srcOrd="0" destOrd="0" presId="urn:microsoft.com/office/officeart/2005/8/layout/radial5"/>
    <dgm:cxn modelId="{9680D0AC-B357-4124-9FBB-BE3D9250E3FE}" srcId="{98FAEFBE-0A8D-45E5-9FF2-B40FBCBED181}" destId="{68158543-4441-4FA0-A6C6-8E3D28EC7A7C}" srcOrd="3" destOrd="0" parTransId="{A0C49FC4-4097-4324-93C8-EA7E3D378792}" sibTransId="{C534C3E3-DB24-47A0-97E2-AE9CEC5D4132}"/>
    <dgm:cxn modelId="{BD5E5AAC-FB5D-4034-9AE1-69A201C9C439}" type="presOf" srcId="{885D59FD-770D-4B36-BE8F-EABA48C22C82}" destId="{831512E1-FBEE-45C4-8DC7-4EFC242BC231}" srcOrd="0" destOrd="0" presId="urn:microsoft.com/office/officeart/2005/8/layout/radial5"/>
    <dgm:cxn modelId="{E2E97306-E890-4017-AC00-C34A218D7284}" type="presOf" srcId="{26566318-0811-444E-8D6D-55CCBD5BFAC9}" destId="{F05C4268-B17D-41AE-95EE-8618FDDDB62A}" srcOrd="1" destOrd="0" presId="urn:microsoft.com/office/officeart/2005/8/layout/radial5"/>
    <dgm:cxn modelId="{55B7D83A-957A-465B-B75A-05A655EA8D9A}" type="presOf" srcId="{68158543-4441-4FA0-A6C6-8E3D28EC7A7C}" destId="{9CC4BB59-EF6C-4590-8390-541582F43BE4}" srcOrd="0" destOrd="0" presId="urn:microsoft.com/office/officeart/2005/8/layout/radial5"/>
    <dgm:cxn modelId="{A63B7FA6-DC41-4C46-9808-F2EBA7929940}" srcId="{885D59FD-770D-4B36-BE8F-EABA48C22C82}" destId="{98FAEFBE-0A8D-45E5-9FF2-B40FBCBED181}" srcOrd="0" destOrd="0" parTransId="{C818DD27-192D-4A38-8F03-4A4AC7689069}" sibTransId="{5B4C2BEE-0EDB-40C5-B6EB-3824F94BEEEE}"/>
    <dgm:cxn modelId="{83EEE972-B52D-44C2-8A54-EF3AB05A1D50}" type="presOf" srcId="{A0C49FC4-4097-4324-93C8-EA7E3D378792}" destId="{A07D4746-D1E5-4BAD-BC09-E26632CC549D}" srcOrd="1" destOrd="0" presId="urn:microsoft.com/office/officeart/2005/8/layout/radial5"/>
    <dgm:cxn modelId="{BDC07F7A-A8FF-417E-ACB7-FFF87DBBD00F}" type="presOf" srcId="{98FAEFBE-0A8D-45E5-9FF2-B40FBCBED181}" destId="{4BD858C8-51AE-4614-8D3D-7E1EB8424C25}" srcOrd="0" destOrd="0" presId="urn:microsoft.com/office/officeart/2005/8/layout/radial5"/>
    <dgm:cxn modelId="{F0882237-4623-4AA1-8792-43F5B3A4C44F}" srcId="{98FAEFBE-0A8D-45E5-9FF2-B40FBCBED181}" destId="{D4E9C6E5-145C-41E2-982F-80D8DA327CBE}" srcOrd="2" destOrd="0" parTransId="{75D7E2E7-5E26-47D1-8AEF-F8B860F4DC45}" sibTransId="{04412E42-D16B-4FAD-8306-8EF4A25CE821}"/>
    <dgm:cxn modelId="{D09E095E-BD15-4634-ADD3-5294B2F00065}" type="presOf" srcId="{75D7E2E7-5E26-47D1-8AEF-F8B860F4DC45}" destId="{2BE98B2B-EB84-4F6E-9CE0-8B870D015542}" srcOrd="1" destOrd="0" presId="urn:microsoft.com/office/officeart/2005/8/layout/radial5"/>
    <dgm:cxn modelId="{F25BDCEF-38EB-48C6-9F08-41BA96BD030D}" type="presOf" srcId="{75D7E2E7-5E26-47D1-8AEF-F8B860F4DC45}" destId="{1D4F952D-23FA-4E59-BFD9-A382AFBF4521}" srcOrd="0" destOrd="0" presId="urn:microsoft.com/office/officeart/2005/8/layout/radial5"/>
    <dgm:cxn modelId="{07690E04-209B-4A51-AEA5-C4E0C1035776}" type="presOf" srcId="{879970F8-E66A-4AB4-B11F-41F0A1526F69}" destId="{B84B0D3F-85E5-4F41-8683-FF8714FA9D2D}" srcOrd="0" destOrd="0" presId="urn:microsoft.com/office/officeart/2005/8/layout/radial5"/>
    <dgm:cxn modelId="{245EB8BF-2DF8-4AF9-AF74-4D5778EEB9C2}" srcId="{98FAEFBE-0A8D-45E5-9FF2-B40FBCBED181}" destId="{5178CAF3-D1CE-4CEF-9FA9-BF5EABCCD951}" srcOrd="1" destOrd="0" parTransId="{26566318-0811-444E-8D6D-55CCBD5BFAC9}" sibTransId="{745E3C44-188A-418F-8E48-FA1BF30F2AF9}"/>
    <dgm:cxn modelId="{BDA870CB-C8A5-487D-9016-E1EFB47441A6}" srcId="{98FAEFBE-0A8D-45E5-9FF2-B40FBCBED181}" destId="{5B378E4E-9AE2-405A-86C8-0AB821C11DAB}" srcOrd="0" destOrd="0" parTransId="{879970F8-E66A-4AB4-B11F-41F0A1526F69}" sibTransId="{11634FB2-7BAA-4F31-991C-45AB60ABD98E}"/>
    <dgm:cxn modelId="{0A9E1A84-2BED-4CFD-8012-94D387E54DCB}" type="presParOf" srcId="{831512E1-FBEE-45C4-8DC7-4EFC242BC231}" destId="{4BD858C8-51AE-4614-8D3D-7E1EB8424C25}" srcOrd="0" destOrd="0" presId="urn:microsoft.com/office/officeart/2005/8/layout/radial5"/>
    <dgm:cxn modelId="{6FA0EC0A-CBDD-4103-90A3-0AE8D1D347C5}" type="presParOf" srcId="{831512E1-FBEE-45C4-8DC7-4EFC242BC231}" destId="{B84B0D3F-85E5-4F41-8683-FF8714FA9D2D}" srcOrd="1" destOrd="0" presId="urn:microsoft.com/office/officeart/2005/8/layout/radial5"/>
    <dgm:cxn modelId="{2CC4A39A-234E-4590-888B-239B3ACB2A3B}" type="presParOf" srcId="{B84B0D3F-85E5-4F41-8683-FF8714FA9D2D}" destId="{1ABBD139-BE12-4F1F-9728-8871375B0FFE}" srcOrd="0" destOrd="0" presId="urn:microsoft.com/office/officeart/2005/8/layout/radial5"/>
    <dgm:cxn modelId="{BB5A7F19-EA8C-4ADC-86D5-B75407563C03}" type="presParOf" srcId="{831512E1-FBEE-45C4-8DC7-4EFC242BC231}" destId="{B9D21443-9105-4764-8EDD-22300FB36762}" srcOrd="2" destOrd="0" presId="urn:microsoft.com/office/officeart/2005/8/layout/radial5"/>
    <dgm:cxn modelId="{3934662B-041F-4345-B593-7CC5E5797106}" type="presParOf" srcId="{831512E1-FBEE-45C4-8DC7-4EFC242BC231}" destId="{3C811FF0-CC87-43DD-B64E-1DE43EF2ACF8}" srcOrd="3" destOrd="0" presId="urn:microsoft.com/office/officeart/2005/8/layout/radial5"/>
    <dgm:cxn modelId="{7B3B2CC7-03BE-4178-80FD-737824FF8DDD}" type="presParOf" srcId="{3C811FF0-CC87-43DD-B64E-1DE43EF2ACF8}" destId="{F05C4268-B17D-41AE-95EE-8618FDDDB62A}" srcOrd="0" destOrd="0" presId="urn:microsoft.com/office/officeart/2005/8/layout/radial5"/>
    <dgm:cxn modelId="{6070BC4B-ED56-48F9-B304-2AE4AA17B099}" type="presParOf" srcId="{831512E1-FBEE-45C4-8DC7-4EFC242BC231}" destId="{8E6C8B74-C3AD-4308-978E-202620D88437}" srcOrd="4" destOrd="0" presId="urn:microsoft.com/office/officeart/2005/8/layout/radial5"/>
    <dgm:cxn modelId="{679E6E06-2945-4BFD-8BE5-8BBBCF97ADE5}" type="presParOf" srcId="{831512E1-FBEE-45C4-8DC7-4EFC242BC231}" destId="{1D4F952D-23FA-4E59-BFD9-A382AFBF4521}" srcOrd="5" destOrd="0" presId="urn:microsoft.com/office/officeart/2005/8/layout/radial5"/>
    <dgm:cxn modelId="{A32E2645-1478-454C-A378-E127905F4E12}" type="presParOf" srcId="{1D4F952D-23FA-4E59-BFD9-A382AFBF4521}" destId="{2BE98B2B-EB84-4F6E-9CE0-8B870D015542}" srcOrd="0" destOrd="0" presId="urn:microsoft.com/office/officeart/2005/8/layout/radial5"/>
    <dgm:cxn modelId="{2F58B555-0060-4AAE-BDF9-49F13D62E97D}" type="presParOf" srcId="{831512E1-FBEE-45C4-8DC7-4EFC242BC231}" destId="{B5B64795-0E79-4B0C-A58E-5A368B80963E}" srcOrd="6" destOrd="0" presId="urn:microsoft.com/office/officeart/2005/8/layout/radial5"/>
    <dgm:cxn modelId="{2BD67D72-8269-41A7-811F-A6E833D0E20C}" type="presParOf" srcId="{831512E1-FBEE-45C4-8DC7-4EFC242BC231}" destId="{83AB9F7E-DFE3-4005-AAC0-AD10DA499CC2}" srcOrd="7" destOrd="0" presId="urn:microsoft.com/office/officeart/2005/8/layout/radial5"/>
    <dgm:cxn modelId="{03064C4B-7F75-4DAA-9599-D209AF370529}" type="presParOf" srcId="{83AB9F7E-DFE3-4005-AAC0-AD10DA499CC2}" destId="{A07D4746-D1E5-4BAD-BC09-E26632CC549D}" srcOrd="0" destOrd="0" presId="urn:microsoft.com/office/officeart/2005/8/layout/radial5"/>
    <dgm:cxn modelId="{B0B62E03-B67C-4FBE-BD92-89DCD2687C84}" type="presParOf" srcId="{831512E1-FBEE-45C4-8DC7-4EFC242BC231}" destId="{9CC4BB59-EF6C-4590-8390-541582F43BE4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858C8-51AE-4614-8D3D-7E1EB8424C25}">
      <dsp:nvSpPr>
        <dsp:cNvPr id="0" name=""/>
        <dsp:cNvSpPr/>
      </dsp:nvSpPr>
      <dsp:spPr>
        <a:xfrm>
          <a:off x="3485398" y="2113698"/>
          <a:ext cx="1481655" cy="1481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>
              <a:latin typeface="微软雅黑" pitchFamily="34" charset="-122"/>
              <a:ea typeface="微软雅黑" pitchFamily="34" charset="-122"/>
            </a:rPr>
            <a:t>驼队</a:t>
          </a:r>
          <a:endParaRPr lang="zh-CN" altLang="en-US" sz="3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02381" y="2330681"/>
        <a:ext cx="1047689" cy="1047689"/>
      </dsp:txXfrm>
    </dsp:sp>
    <dsp:sp modelId="{B84B0D3F-85E5-4F41-8683-FF8714FA9D2D}">
      <dsp:nvSpPr>
        <dsp:cNvPr id="0" name=""/>
        <dsp:cNvSpPr/>
      </dsp:nvSpPr>
      <dsp:spPr>
        <a:xfrm rot="16200000">
          <a:off x="4089007" y="1610679"/>
          <a:ext cx="274438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4130173" y="1752597"/>
        <a:ext cx="192107" cy="302258"/>
      </dsp:txXfrm>
    </dsp:sp>
    <dsp:sp modelId="{B9D21443-9105-4764-8EDD-22300FB36762}">
      <dsp:nvSpPr>
        <dsp:cNvPr id="0" name=""/>
        <dsp:cNvSpPr/>
      </dsp:nvSpPr>
      <dsp:spPr>
        <a:xfrm>
          <a:off x="3411315" y="-33931"/>
          <a:ext cx="1629821" cy="16298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面临的威胁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649997" y="204751"/>
        <a:ext cx="1152457" cy="1152457"/>
      </dsp:txXfrm>
    </dsp:sp>
    <dsp:sp modelId="{3C811FF0-CC87-43DD-B64E-1DE43EF2ACF8}">
      <dsp:nvSpPr>
        <dsp:cNvPr id="0" name=""/>
        <dsp:cNvSpPr/>
      </dsp:nvSpPr>
      <dsp:spPr>
        <a:xfrm>
          <a:off x="5097270" y="2602644"/>
          <a:ext cx="313702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5097270" y="2703396"/>
        <a:ext cx="219591" cy="302258"/>
      </dsp:txXfrm>
    </dsp:sp>
    <dsp:sp modelId="{8E6C8B74-C3AD-4308-978E-202620D88437}">
      <dsp:nvSpPr>
        <dsp:cNvPr id="0" name=""/>
        <dsp:cNvSpPr/>
      </dsp:nvSpPr>
      <dsp:spPr>
        <a:xfrm>
          <a:off x="5558945" y="2113698"/>
          <a:ext cx="1481655" cy="14816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其他掘金驼队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775928" y="2330681"/>
        <a:ext cx="1047689" cy="1047689"/>
      </dsp:txXfrm>
    </dsp:sp>
    <dsp:sp modelId="{1D4F952D-23FA-4E59-BFD9-A382AFBF4521}">
      <dsp:nvSpPr>
        <dsp:cNvPr id="0" name=""/>
        <dsp:cNvSpPr/>
      </dsp:nvSpPr>
      <dsp:spPr>
        <a:xfrm rot="5400000">
          <a:off x="4069375" y="3630539"/>
          <a:ext cx="313702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4116431" y="3684236"/>
        <a:ext cx="219591" cy="302258"/>
      </dsp:txXfrm>
    </dsp:sp>
    <dsp:sp modelId="{B5B64795-0E79-4B0C-A58E-5A368B80963E}">
      <dsp:nvSpPr>
        <dsp:cNvPr id="0" name=""/>
        <dsp:cNvSpPr/>
      </dsp:nvSpPr>
      <dsp:spPr>
        <a:xfrm>
          <a:off x="3485398" y="4187244"/>
          <a:ext cx="1481655" cy="14816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潜在的机会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02381" y="4404227"/>
        <a:ext cx="1047689" cy="1047689"/>
      </dsp:txXfrm>
    </dsp:sp>
    <dsp:sp modelId="{83AB9F7E-DFE3-4005-AAC0-AD10DA499CC2}">
      <dsp:nvSpPr>
        <dsp:cNvPr id="0" name=""/>
        <dsp:cNvSpPr/>
      </dsp:nvSpPr>
      <dsp:spPr>
        <a:xfrm rot="10800000">
          <a:off x="3041480" y="2602644"/>
          <a:ext cx="313702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3135591" y="2703396"/>
        <a:ext cx="219591" cy="302258"/>
      </dsp:txXfrm>
    </dsp:sp>
    <dsp:sp modelId="{9CC4BB59-EF6C-4590-8390-541582F43BE4}">
      <dsp:nvSpPr>
        <dsp:cNvPr id="0" name=""/>
        <dsp:cNvSpPr/>
      </dsp:nvSpPr>
      <dsp:spPr>
        <a:xfrm>
          <a:off x="1411852" y="2113698"/>
          <a:ext cx="1481655" cy="14816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银行与智者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28835" y="2330681"/>
        <a:ext cx="1047689" cy="1047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CAD63-E4AD-4A54-BE91-0B319CB14EF9}" type="datetimeFigureOut">
              <a:rPr lang="zh-CN" altLang="en-US" smtClean="0"/>
              <a:pPr/>
              <a:t>2014/7/22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32A6F-F10B-4076-A2A7-509F0888C6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8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8DAA5-1DF4-4529-8F7C-A005A1B28302}" type="slidenum">
              <a:rPr/>
              <a:p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684213"/>
            <a:ext cx="4848225" cy="3429000"/>
          </a:xfrm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29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如何</a:t>
            </a:r>
            <a:r>
              <a:rPr lang="zh-CN" altLang="en-US" baseline="0" dirty="0" smtClean="0"/>
              <a:t> 识别你的优势</a:t>
            </a:r>
            <a:endParaRPr lang="en-US" altLang="zh-CN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600" b="1" dirty="0">
                <a:latin typeface="宋体" pitchFamily="2" charset="-122"/>
              </a:rPr>
              <a:t>有人说的决策很重要，那我要问：什么时候的决策对产出 最有影响力？</a:t>
            </a:r>
          </a:p>
          <a:p>
            <a:r>
              <a:rPr lang="zh-CN" altLang="en-US" dirty="0"/>
              <a:t>有没有人认为当中，或最后？我也同意大家。有人认为当中的决定很重要，走了三天发现食物和水不够了，立即决定到村庄买食物和水。然后再继续走。大家说对不对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C00000"/>
                </a:solidFill>
                <a:latin typeface="Arial" pitchFamily="34" charset="0"/>
              </a:rPr>
              <a:t>最初的决策对产出影响最大，花时间在最初的决策上！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/>
              <a:t>你们是何时做出关于要在大山待多长时间和挖多少金子的？</a:t>
            </a:r>
            <a:r>
              <a:rPr lang="en-US"/>
              <a:t>——</a:t>
            </a:r>
            <a:r>
              <a:rPr lang="zh-CN" altLang="en-US"/>
              <a:t>在大山里决定的。</a:t>
            </a:r>
          </a:p>
          <a:p>
            <a:pPr algn="just"/>
            <a:r>
              <a:rPr lang="zh-CN" altLang="en-US"/>
              <a:t>所有的队都说在大山。对于</a:t>
            </a:r>
            <a:r>
              <a:rPr lang="en-US"/>
              <a:t>25</a:t>
            </a:r>
            <a:r>
              <a:rPr lang="zh-CN" altLang="en-US"/>
              <a:t>天的行程来说，这个决定是开始的决定还是当中的决定？</a:t>
            </a:r>
          </a:p>
          <a:p>
            <a:pPr algn="just"/>
            <a:r>
              <a:rPr lang="en-US"/>
              <a:t>——</a:t>
            </a:r>
            <a:r>
              <a:rPr lang="zh-CN" altLang="en-US"/>
              <a:t>大山中的决定对于</a:t>
            </a:r>
            <a:r>
              <a:rPr lang="en-US"/>
              <a:t>25</a:t>
            </a:r>
            <a:r>
              <a:rPr lang="zh-CN" altLang="en-US"/>
              <a:t>天行程只能是中间的决定。刚刚说</a:t>
            </a:r>
            <a:r>
              <a:rPr lang="zh-CN" altLang="en-US" sz="1600" b="1">
                <a:latin typeface="宋体" pitchFamily="2" charset="-122"/>
              </a:rPr>
              <a:t>记住：最初的决策对产出影响最大，花时间在最初的决策上！</a:t>
            </a:r>
          </a:p>
          <a:p>
            <a:pPr algn="just"/>
            <a:r>
              <a:rPr lang="zh-CN" altLang="en-US"/>
              <a:t>，可为什么到当中才做决定呢？下页</a:t>
            </a:r>
            <a:r>
              <a:rPr lang="en-US"/>
              <a:t>ppt</a:t>
            </a:r>
            <a:endParaRPr lang="en-US" sz="900"/>
          </a:p>
          <a:p>
            <a:endParaRPr lang="en-US" sz="1400"/>
          </a:p>
          <a:p>
            <a:pPr algn="just"/>
            <a:endParaRPr lang="en-US"/>
          </a:p>
          <a:p>
            <a:pPr algn="just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000" b="1" dirty="0" smtClean="0">
                <a:latin typeface="宋体" pitchFamily="2" charset="-122"/>
              </a:rPr>
              <a:t>学习</a:t>
            </a:r>
            <a:r>
              <a:rPr lang="zh-CN" altLang="en-US" sz="1000" b="1" dirty="0">
                <a:latin typeface="宋体" pitchFamily="2" charset="-122"/>
              </a:rPr>
              <a:t>点：出发的时候想一想：我做好充分准备了吗</a:t>
            </a:r>
            <a:r>
              <a:rPr lang="zh-CN" altLang="en-US" sz="1000" b="1" dirty="0" smtClean="0">
                <a:latin typeface="宋体" pitchFamily="2" charset="-122"/>
              </a:rPr>
              <a:t>？</a:t>
            </a:r>
            <a:endParaRPr lang="zh-CN" altLang="en-US" sz="1000" b="1" dirty="0">
              <a:latin typeface="宋体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800"/>
              <a:t>时间不够不是我们无法做成高效决策的原因，有人说</a:t>
            </a:r>
            <a:r>
              <a:rPr lang="zh-CN" altLang="en-US" sz="800" b="1"/>
              <a:t>天气未知、风险、变化太大，计划不如变化快，</a:t>
            </a:r>
            <a:r>
              <a:rPr lang="zh-CN" altLang="en-US" sz="800"/>
              <a:t>为什么？有人说计划不如变化快，凡计划都有变化。那为什么要计划？</a:t>
            </a:r>
          </a:p>
          <a:p>
            <a:pPr algn="just"/>
            <a:r>
              <a:rPr lang="zh-CN" altLang="en-US" sz="1000" b="1">
                <a:latin typeface="宋体" pitchFamily="2" charset="-122"/>
              </a:rPr>
              <a:t>没有计划，何来变化？</a:t>
            </a:r>
          </a:p>
          <a:p>
            <a:pPr algn="just"/>
            <a:r>
              <a:rPr lang="zh-CN" altLang="en-US" sz="1000" b="1">
                <a:latin typeface="宋体" pitchFamily="2" charset="-122"/>
              </a:rPr>
              <a:t>计划有没有用，做了才知道。</a:t>
            </a:r>
          </a:p>
          <a:p>
            <a:pPr algn="just"/>
            <a:r>
              <a:rPr lang="zh-CN" altLang="en-US" sz="1000" b="1">
                <a:latin typeface="宋体" pitchFamily="2" charset="-122"/>
              </a:rPr>
              <a:t>计划是有效实现目标的手段！</a:t>
            </a:r>
            <a:endParaRPr lang="zh-CN" altLang="en-US" sz="800"/>
          </a:p>
          <a:p>
            <a:pPr algn="just"/>
            <a:endParaRPr lang="zh-CN" altLang="en-US" sz="800"/>
          </a:p>
          <a:p>
            <a:pPr algn="just"/>
            <a:endParaRPr lang="zh-CN" altLang="en-US" sz="800"/>
          </a:p>
          <a:p>
            <a:pPr algn="just"/>
            <a:endParaRPr lang="zh-CN" altLang="en-US" sz="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PDCA</a:t>
            </a:r>
            <a:r>
              <a:rPr lang="zh-CN" altLang="en-US"/>
              <a:t>最早是由美国质量管理专家戴明博士提出来的，所以又称为“戴明环”。</a:t>
            </a:r>
            <a:r>
              <a:rPr lang="en-US"/>
              <a:t>PDCA</a:t>
            </a:r>
            <a:r>
              <a:rPr lang="zh-CN" altLang="en-US"/>
              <a:t>的含义如下：</a:t>
            </a:r>
            <a:r>
              <a:rPr lang="en-US"/>
              <a:t>P(Plan)——</a:t>
            </a:r>
            <a:r>
              <a:rPr lang="zh-CN" altLang="en-US"/>
              <a:t>策划，</a:t>
            </a:r>
            <a:r>
              <a:rPr lang="en-US"/>
              <a:t>D(Do)——</a:t>
            </a:r>
            <a:r>
              <a:rPr lang="zh-CN" altLang="en-US"/>
              <a:t>实施；</a:t>
            </a:r>
            <a:r>
              <a:rPr lang="en-US"/>
              <a:t>C(Check)——</a:t>
            </a:r>
            <a:r>
              <a:rPr lang="zh-CN" altLang="en-US"/>
              <a:t>检查，</a:t>
            </a:r>
            <a:r>
              <a:rPr lang="en-US"/>
              <a:t>A(Action)——</a:t>
            </a:r>
            <a:r>
              <a:rPr lang="zh-CN" altLang="en-US"/>
              <a:t>处置。对总结检查的结果进行处理，成功的经验加以肯定并适当推广，标推化；失败的教训加以总结，未解决的问题放到下一个</a:t>
            </a:r>
            <a:r>
              <a:rPr lang="en-US"/>
              <a:t>PDCA</a:t>
            </a:r>
            <a:r>
              <a:rPr lang="zh-CN" altLang="en-US"/>
              <a:t>循环里。以上四个过程不是运行一次就结束，而是周而复始地进行，一个循环完了，解决一些问题，未解决的问题进人下一个循环，这样阶梯式上升。在质量管理中，有人称其为质量管理的基本方法。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  <a:ea typeface="文鼎特圆简" pitchFamily="1" charset="-122"/>
              </a:rPr>
              <a:t>中国管理现状</a:t>
            </a:r>
            <a:endParaRPr lang="zh-CN" altLang="en-US" sz="1400" b="1"/>
          </a:p>
          <a:p>
            <a:r>
              <a:rPr lang="zh-CN" altLang="en-US" sz="1400" b="1"/>
              <a:t>但在我国的管理实践中，计划工作普遍不受重视，致使各项工作缺乏明确的目标，短期行为严重，结果不确定程度较大。</a:t>
            </a:r>
          </a:p>
          <a:p>
            <a:r>
              <a:rPr lang="zh-CN" altLang="en-US" sz="1400" b="1"/>
              <a:t>项目的“可行性验证”变成“可批性验证”</a:t>
            </a:r>
          </a:p>
          <a:p>
            <a:r>
              <a:rPr lang="zh-CN" altLang="en-US" sz="1400" b="1"/>
              <a:t>管理者习惯“三拍”</a:t>
            </a:r>
          </a:p>
          <a:p>
            <a:r>
              <a:rPr lang="zh-CN" altLang="en-US" sz="1400" b="1">
                <a:latin typeface="楷体_GB2312" pitchFamily="49" charset="-122"/>
              </a:rPr>
              <a:t>计划就是</a:t>
            </a:r>
            <a:r>
              <a:rPr lang="zh-CN" altLang="en-US" sz="1400" b="1"/>
              <a:t>确定必要的行动方案，以期在未来能够实现目标的过程。</a:t>
            </a:r>
          </a:p>
          <a:p>
            <a:r>
              <a:rPr lang="zh-CN" altLang="en-US" sz="1400" b="1"/>
              <a:t>管理者所有其他的职能都是进行调配以实施计划，并以此引导目标的实现。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32A6F-F10B-4076-A2A7-509F0888C61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13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32A6F-F10B-4076-A2A7-509F0888C61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27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工具：每人一张纸（印有表格），每个驼队两支大彩笔。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要求：每个人在表格内填写 自己的真实情况；驼队队长组织大家汇总个人的“真实情况”，与大家一起完成属于驼队自己在掘金三阶段的真实情况。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步骤：影响团队实现的内在动力是什么？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让个体进行自我反省与觉察，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让团队进行自我反省与觉察，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对比团队与个人之间</a:t>
            </a:r>
            <a:r>
              <a:rPr lang="zh-CN" altLang="en-US" baseline="0" dirty="0" smtClean="0"/>
              <a:t> 真实情况的差异，</a:t>
            </a:r>
            <a:endParaRPr lang="en-US" altLang="zh-CN" baseline="0" dirty="0" smtClean="0"/>
          </a:p>
          <a:p>
            <a:r>
              <a:rPr lang="en-US" altLang="zh-CN" baseline="0" dirty="0" smtClean="0"/>
              <a:t>4</a:t>
            </a:r>
            <a:r>
              <a:rPr lang="zh-CN" altLang="en-US" baseline="0" dirty="0" smtClean="0"/>
              <a:t>，对比 所有驼队 的 真实情况  之间的差异，</a:t>
            </a:r>
            <a:endParaRPr lang="en-US" altLang="zh-CN" baseline="0" dirty="0" smtClean="0"/>
          </a:p>
          <a:p>
            <a:r>
              <a:rPr lang="en-US" altLang="zh-CN" baseline="0" dirty="0" smtClean="0"/>
              <a:t>5.</a:t>
            </a:r>
            <a:r>
              <a:rPr lang="zh-CN" altLang="en-US" baseline="0" dirty="0" smtClean="0"/>
              <a:t>在此基础之上询问个体看到了什么不同或者特别的地方？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成果：将个小队的总结海报  张贴于 大家面前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zh-CN" altLang="en-US" dirty="0" smtClean="0"/>
              <a:t>提问</a:t>
            </a:r>
            <a:r>
              <a:rPr lang="en-US" altLang="zh-CN" dirty="0" smtClean="0"/>
              <a:t>(</a:t>
            </a:r>
            <a:r>
              <a:rPr lang="zh-CN" altLang="en-US" dirty="0" smtClean="0"/>
              <a:t>开玩笑方式   宣誓 </a:t>
            </a:r>
            <a:r>
              <a:rPr lang="en-US" altLang="zh-CN" dirty="0" smtClean="0"/>
              <a:t>)</a:t>
            </a:r>
            <a:r>
              <a:rPr lang="zh-CN" altLang="en-US" baseline="0" dirty="0" smtClean="0"/>
              <a:t> ，当大家回答是的时候，进行如下提问：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您看到团队中</a:t>
            </a:r>
            <a:r>
              <a:rPr lang="zh-CN" altLang="en-US" baseline="0" dirty="0" smtClean="0"/>
              <a:t> 在相同处境 大家的不同了吗？ 如果看到了，告诉我有哪些？</a:t>
            </a:r>
            <a:endParaRPr lang="en-US" altLang="zh-CN" baseline="0" dirty="0" smtClean="0"/>
          </a:p>
          <a:p>
            <a:pPr marL="228600" indent="-228600">
              <a:buNone/>
            </a:pPr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您看到团队之间 在相同处境大家的不同差异了吗？  如果看到了，告诉我有哪些？</a:t>
            </a:r>
            <a:endParaRPr lang="en-US" altLang="zh-CN" baseline="0" dirty="0" smtClean="0"/>
          </a:p>
          <a:p>
            <a:pPr marL="228600" indent="-228600">
              <a:buNone/>
            </a:pPr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你看到这些不同与最后结果之间的关系了吗？如果看到了，告诉我？</a:t>
            </a:r>
            <a:endParaRPr lang="en-US" altLang="zh-CN" baseline="0" dirty="0" smtClean="0"/>
          </a:p>
          <a:p>
            <a:pPr marL="228600" indent="-228600">
              <a:buNone/>
            </a:pPr>
            <a:r>
              <a:rPr lang="en-US" altLang="zh-CN" baseline="0" dirty="0" smtClean="0"/>
              <a:t>4.</a:t>
            </a:r>
            <a:r>
              <a:rPr lang="zh-CN" altLang="en-US" baseline="0" dirty="0" smtClean="0"/>
              <a:t>现在拿着你的掘金任务书，请真实的告诉我  你确实完全知晓整个项目的规则吗？</a:t>
            </a:r>
            <a:endParaRPr lang="en-US" altLang="zh-CN" baseline="0" dirty="0" smtClean="0"/>
          </a:p>
          <a:p>
            <a:pPr marL="228600" indent="-228600">
              <a:buNone/>
            </a:pPr>
            <a:r>
              <a:rPr lang="en-US" altLang="zh-CN" baseline="0" dirty="0" smtClean="0"/>
              <a:t>6.</a:t>
            </a:r>
            <a:r>
              <a:rPr lang="zh-CN" altLang="en-US" baseline="0" dirty="0" smtClean="0"/>
              <a:t>如果你知晓这些规则，告诉我  你充分运用了这些规则了吗？</a:t>
            </a:r>
            <a:endParaRPr lang="en-US" altLang="zh-CN" baseline="0" dirty="0" smtClean="0"/>
          </a:p>
          <a:p>
            <a:pPr marL="228600" indent="-228600">
              <a:buNone/>
            </a:pPr>
            <a:endParaRPr lang="en-US" altLang="zh-CN" baseline="0" dirty="0" smtClean="0"/>
          </a:p>
          <a:p>
            <a:pPr marL="228600" indent="-228600">
              <a:buNone/>
            </a:pP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，那么 ，请大家思考，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作为教练</a:t>
            </a:r>
            <a:r>
              <a:rPr lang="en-US" dirty="0" err="1"/>
              <a:t>，我们要看到许多个体以及他与团队之间的情绪与能量互动，这种情绪与能量的互功可能是正向的也可能足负向的</a:t>
            </a:r>
            <a:r>
              <a:rPr lang="en-US" dirty="0"/>
              <a:t>。
</a:t>
            </a:r>
            <a:r>
              <a:rPr lang="en-US" dirty="0" err="1"/>
              <a:t>教练要与在学员交流分享他们的感受，要询问这些情绪和感受是否是他所愿意和期望的</a:t>
            </a:r>
            <a:r>
              <a:rPr lang="en-US" dirty="0"/>
              <a:t>？
</a:t>
            </a:r>
            <a:r>
              <a:rPr lang="en-US" dirty="0" err="1"/>
              <a:t>进一步地，教练要让每个人觉察或感受一下自己所在团队此时的气场氛围</a:t>
            </a:r>
            <a:r>
              <a:rPr lang="en-US" dirty="0"/>
              <a:t>？
</a:t>
            </a:r>
            <a:r>
              <a:rPr lang="en-US" dirty="0" err="1"/>
              <a:t>同时请问，团队的这种气场氛围所产生的能量对目标实现的帮助又如何</a:t>
            </a:r>
            <a:r>
              <a:rPr lang="en-US" dirty="0" smtClean="0"/>
              <a:t>？</a:t>
            </a:r>
            <a:endParaRPr lang="en-US" dirty="0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8DAA5-1DF4-4529-8F7C-A005A1B28302}" type="slidenum">
              <a:rPr/>
              <a:p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684213"/>
            <a:ext cx="4846637" cy="3429000"/>
          </a:xfrm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29200" cy="4114800"/>
          </a:xfrm>
        </p:spPr>
        <p:txBody>
          <a:bodyPr/>
          <a:lstStyle/>
          <a:p>
            <a:pPr algn="just"/>
            <a:r>
              <a:rPr lang="zh-CN" altLang="en-US" dirty="0"/>
              <a:t>每队派一名代表上台发言，结合其团队的初始采购单和地图上的来回行程。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宋体" pitchFamily="2" charset="-122"/>
              </a:rPr>
              <a:t>就像有人说，开始时我完全没有想过为什么要</a:t>
            </a:r>
            <a:r>
              <a:rPr lang="en-US">
                <a:latin typeface="宋体" pitchFamily="2" charset="-122"/>
              </a:rPr>
              <a:t>1</a:t>
            </a:r>
            <a:r>
              <a:rPr lang="zh-CN" altLang="en-US">
                <a:latin typeface="宋体" pitchFamily="2" charset="-122"/>
              </a:rPr>
              <a:t>个帐篷，为什么买一个指南针？每一次课程结束后都会有学员问：到底要买几个？</a:t>
            </a:r>
          </a:p>
          <a:p>
            <a:r>
              <a:rPr lang="zh-CN" altLang="en-US">
                <a:latin typeface="宋体" pitchFamily="2" charset="-122"/>
              </a:rPr>
              <a:t>你问我买几个帐篷、指南针，我很难回答你，没有一个正确答案。要基于你的战略。如果你的战略是</a:t>
            </a:r>
            <a:r>
              <a:rPr lang="en-US">
                <a:latin typeface="宋体" pitchFamily="2" charset="-122"/>
              </a:rPr>
              <a:t>win</a:t>
            </a:r>
            <a:r>
              <a:rPr lang="zh-CN" altLang="en-US">
                <a:latin typeface="宋体" pitchFamily="2" charset="-122"/>
              </a:rPr>
              <a:t>，或是不要死掉，选择是不一样的。</a:t>
            </a:r>
          </a:p>
          <a:p>
            <a:r>
              <a:rPr lang="zh-CN" altLang="en-US" sz="1000"/>
              <a:t>我们提到了，很多队伍的第一个目标是不要成为</a:t>
            </a:r>
            <a:r>
              <a:rPr lang="en-US" sz="1000"/>
              <a:t>20</a:t>
            </a:r>
            <a:r>
              <a:rPr lang="zh-CN" altLang="en-US" sz="1000"/>
              <a:t>％，在项目开始时大家都是要赢。真正开始走的时候，很多人的目标是不要死，大家说想赢，但有没有想过多赢？如何去赢？如果不去想如何去赢，怎么能多赢？（进入前，大家都会说赢，但有没有想过如何赢，多赢？更清晰的目标？）</a:t>
            </a:r>
          </a:p>
          <a:p>
            <a:pPr algn="just"/>
            <a:r>
              <a:rPr lang="zh-CN" altLang="en-US" sz="1600" b="1">
                <a:latin typeface="宋体" pitchFamily="2" charset="-122"/>
              </a:rPr>
              <a:t>学习点：目标是决策的前提，制定更清晰的目标有助于更好的决策。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</a:t>
            </a:r>
            <a:r>
              <a:rPr lang="zh-CN" altLang="en-US" dirty="0"/>
              <a:t>世纪</a:t>
            </a:r>
            <a:r>
              <a:rPr lang="en-US" dirty="0"/>
              <a:t>60</a:t>
            </a:r>
            <a:r>
              <a:rPr lang="zh-CN" altLang="en-US" dirty="0"/>
              <a:t>年代，哈弗大学对</a:t>
            </a:r>
            <a:r>
              <a:rPr lang="en-US" dirty="0"/>
              <a:t>100</a:t>
            </a:r>
            <a:r>
              <a:rPr lang="zh-CN" altLang="en-US" dirty="0"/>
              <a:t>名毕业生进行了调查并持续</a:t>
            </a:r>
            <a:r>
              <a:rPr lang="en-US" dirty="0"/>
              <a:t>25</a:t>
            </a:r>
            <a:r>
              <a:rPr lang="zh-CN" altLang="en-US" dirty="0"/>
              <a:t>年追踪。毕业的时候：</a:t>
            </a:r>
          </a:p>
          <a:p>
            <a:r>
              <a:rPr lang="en-US" dirty="0"/>
              <a:t>25</a:t>
            </a:r>
            <a:r>
              <a:rPr lang="zh-CN" altLang="en-US" dirty="0"/>
              <a:t>年结果出来了：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27%:</a:t>
            </a:r>
            <a:r>
              <a:rPr lang="zh-CN" altLang="en-US" b="1" dirty="0"/>
              <a:t>几乎都生活在社会的最底层，他们的生活都过得很不如意，常常失业。靠社会救济，并且常常都在抱怨他人，抱怨社会，抱怨世界。 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60%:</a:t>
            </a:r>
            <a:r>
              <a:rPr lang="zh-CN" altLang="en-US" b="1" dirty="0"/>
              <a:t>几乎都生活在社会的中下层面，他们能安稳地生活与工作，但都没有什么特别的成绩。 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10%:</a:t>
            </a:r>
            <a:r>
              <a:rPr lang="zh-CN" altLang="en-US" b="1" dirty="0"/>
              <a:t>大都生活在社会的中上层。他们的共同特点是，那些短期目标不断被达成，生活状态稳步上升，成为各行各业的不可或缺的专业人士。如医生、律师、工程师、高级主管等等</a:t>
            </a:r>
            <a:r>
              <a:rPr lang="zh-CN" altLang="en-US" b="1" dirty="0">
                <a:solidFill>
                  <a:srgbClr val="99FF66"/>
                </a:solidFill>
              </a:rPr>
              <a:t> 。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3%:25</a:t>
            </a:r>
            <a:r>
              <a:rPr lang="zh-CN" altLang="en-US" b="1" dirty="0"/>
              <a:t>年来几乎都不曾更改过自己的人生目标。他们都朝着同一个方向不懈地努力，现在，他们几乎都成了社会备界的顶尖成功人士，他们中不乏白手创业者、行业领袖、社会精英。 </a:t>
            </a:r>
          </a:p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32A6F-F10B-4076-A2A7-509F0888C61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7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现在再问大家一个问题：</a:t>
            </a:r>
            <a:r>
              <a:rPr lang="zh-CN" altLang="en-US" sz="1600" dirty="0">
                <a:latin typeface="宋体" pitchFamily="2" charset="-122"/>
              </a:rPr>
              <a:t>如果你知道</a:t>
            </a:r>
            <a:r>
              <a:rPr lang="en-US" sz="1600" dirty="0">
                <a:latin typeface="宋体" pitchFamily="2" charset="-122"/>
              </a:rPr>
              <a:t>25</a:t>
            </a:r>
            <a:r>
              <a:rPr lang="zh-CN" altLang="en-US" sz="1600" dirty="0">
                <a:latin typeface="宋体" pitchFamily="2" charset="-122"/>
              </a:rPr>
              <a:t>天的天气规律，你会怎样？</a:t>
            </a:r>
            <a:r>
              <a:rPr lang="zh-CN" altLang="en-US" sz="1600" b="1" dirty="0">
                <a:latin typeface="宋体" pitchFamily="2" charset="-122"/>
              </a:rPr>
              <a:t>为什么有两个组买了</a:t>
            </a:r>
            <a:r>
              <a:rPr lang="en-US" sz="1600" b="1" dirty="0">
                <a:latin typeface="宋体" pitchFamily="2" charset="-122"/>
              </a:rPr>
              <a:t>5</a:t>
            </a:r>
            <a:r>
              <a:rPr lang="zh-CN" altLang="en-US" sz="1600" b="1" dirty="0">
                <a:latin typeface="宋体" pitchFamily="2" charset="-122"/>
              </a:rPr>
              <a:t>份水就出发了？他赌未来的</a:t>
            </a:r>
            <a:r>
              <a:rPr lang="en-US" sz="1600" b="1" dirty="0">
                <a:latin typeface="宋体" pitchFamily="2" charset="-122"/>
              </a:rPr>
              <a:t>4</a:t>
            </a:r>
            <a:r>
              <a:rPr lang="zh-CN" altLang="en-US" sz="1600" b="1" dirty="0">
                <a:latin typeface="宋体" pitchFamily="2" charset="-122"/>
              </a:rPr>
              <a:t>天都没有高温。</a:t>
            </a:r>
          </a:p>
          <a:p>
            <a:r>
              <a:rPr lang="zh-CN" altLang="en-US" dirty="0">
                <a:latin typeface="宋体" pitchFamily="2" charset="-122"/>
              </a:rPr>
              <a:t>这相当于在决策前获取了更多的信息。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宋体" pitchFamily="2" charset="-122"/>
              </a:rPr>
              <a:t>有的学员说：尽管企业的经营与市场的风险有时不如活动中那么有规律，但是如果你连有规律的东西都捕捉不到，如何处理没有规律的情况呢？ </a:t>
            </a:r>
          </a:p>
          <a:p>
            <a:r>
              <a:rPr lang="zh-CN" altLang="en-US" dirty="0"/>
              <a:t>如果你不掌握市场，你就被市场所左右，</a:t>
            </a:r>
            <a:r>
              <a:rPr lang="en-US" dirty="0"/>
              <a:t>25</a:t>
            </a:r>
            <a:r>
              <a:rPr lang="zh-CN" altLang="en-US" dirty="0"/>
              <a:t>天在逃命，以往发现这样的团队，天气报告一说，有人欢呼，有人难过，就有队长要上来交报告，因为她知道后天的天气，甚至</a:t>
            </a:r>
            <a:r>
              <a:rPr lang="en-US" dirty="0"/>
              <a:t>25</a:t>
            </a:r>
            <a:r>
              <a:rPr lang="zh-CN" altLang="en-US" dirty="0"/>
              <a:t>天的天气。如果让你知道</a:t>
            </a:r>
            <a:r>
              <a:rPr lang="en-US" dirty="0"/>
              <a:t>25</a:t>
            </a:r>
            <a:r>
              <a:rPr lang="zh-CN" altLang="en-US" dirty="0"/>
              <a:t>天的天气，你是不是觉得很好。事实上在现实生活中，你很难了解</a:t>
            </a:r>
            <a:r>
              <a:rPr lang="en-US" dirty="0"/>
              <a:t>25</a:t>
            </a:r>
            <a:r>
              <a:rPr lang="zh-CN" altLang="en-US" dirty="0"/>
              <a:t>天的天气情况，但你要尽可能的搜集情报，可能开始时要花点代价，但后来就可以活的很爽。而不是</a:t>
            </a:r>
            <a:r>
              <a:rPr lang="en-US" dirty="0"/>
              <a:t>25</a:t>
            </a:r>
            <a:r>
              <a:rPr lang="zh-CN" altLang="en-US" dirty="0"/>
              <a:t>天完全被天气左右，今天到大山呆一天明天到村庄躲一天。</a:t>
            </a:r>
          </a:p>
          <a:p>
            <a:r>
              <a:rPr lang="zh-CN" altLang="en-US" sz="1600" b="1" dirty="0">
                <a:latin typeface="宋体" pitchFamily="2" charset="-122"/>
              </a:rPr>
              <a:t>学习点：设法驾驭你的环境，不然你就被它影响和控制！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/>
              <a:t>我们会经常发现，没有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个队去咨询老人。不必说老人知道的信息其实是非常有用，就算是一无所用，耽误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天的时间，为什么不去冒险一下呢。事实是</a:t>
            </a:r>
            <a:r>
              <a:rPr lang="en-US" altLang="zh-CN" sz="1600" dirty="0" smtClean="0"/>
              <a:t>25</a:t>
            </a:r>
            <a:r>
              <a:rPr lang="zh-CN" altLang="en-US" sz="1600" dirty="0" smtClean="0"/>
              <a:t>天的游戏，因为害怕亡命沙漠，大都只用了</a:t>
            </a:r>
            <a:r>
              <a:rPr lang="en-US" altLang="zh-CN" sz="1600" dirty="0" smtClean="0"/>
              <a:t>20</a:t>
            </a:r>
            <a:r>
              <a:rPr lang="zh-CN" altLang="en-US" sz="1600" dirty="0" smtClean="0"/>
              <a:t>天左右。并且，即使从老人那问不出什么来，好好安排我们的目标和计划也好啊。生活中，我们其实也是在赌博了，赌博自己的决定，选择。</a:t>
            </a:r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呵呵。比如高考报考，比如选择公司，比如决定买房，太多了。我觉得，我们都应该去分析一下，有多少风险，有多少收益，有多少代价，然后我们才能决定我们是否该冒这个险，我们打算怎样去冒这个险。毕竟，路是我们自己选择的，种出的果子，是苦是甜，我们自己尝啊。 </a:t>
            </a:r>
          </a:p>
          <a:p>
            <a:pPr>
              <a:lnSpc>
                <a:spcPct val="90000"/>
              </a:lnSpc>
            </a:pPr>
            <a:endParaRPr lang="zh-CN" altLang="en-US" sz="1000" dirty="0"/>
          </a:p>
          <a:p>
            <a:pPr algn="just"/>
            <a:endParaRPr lang="zh-CN" altLang="en-US" sz="1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85800"/>
            <a:ext cx="4846638" cy="3429000"/>
          </a:xfrm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1" dirty="0">
                <a:latin typeface="宋体" pitchFamily="2" charset="-122"/>
              </a:rPr>
              <a:t>客户、竞争对手、老员工、规则制订者、一本书、网络、行业协会、大学都是老人。</a:t>
            </a:r>
          </a:p>
          <a:p>
            <a:r>
              <a:rPr lang="zh-CN" altLang="en-US" sz="1600" b="1" dirty="0">
                <a:latin typeface="宋体" pitchFamily="2" charset="-122"/>
              </a:rPr>
              <a:t>做任何事情之前，问一问老人</a:t>
            </a:r>
            <a:r>
              <a:rPr lang="zh-CN" altLang="en-US" sz="1600" b="1" dirty="0" smtClean="0">
                <a:latin typeface="宋体" pitchFamily="2" charset="-122"/>
              </a:rPr>
              <a:t>。</a:t>
            </a:r>
            <a:endParaRPr lang="en-US" altLang="zh-CN" sz="1600" b="1" dirty="0" smtClean="0">
              <a:latin typeface="宋体" pitchFamily="2" charset="-122"/>
            </a:endParaRPr>
          </a:p>
          <a:p>
            <a:endParaRPr lang="en-US" altLang="zh-CN" sz="1600" b="1" dirty="0" smtClean="0">
              <a:latin typeface="宋体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尽管企业的经营与市场的风险有时不如活动中那么有规律，但是如果你连有规律的东西都捕捉不到，如何处理没有规律的情况呢？  </a:t>
            </a:r>
          </a:p>
          <a:p>
            <a:endParaRPr lang="zh-CN" altLang="en-US" sz="1600" b="1" dirty="0">
              <a:latin typeface="宋体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我的微盘\北京磐石方圆\研产销\培训研发\产品研发记录\沙盘模拟培训系列\敦煌密藏\敦煌密藏_输出\敦煌密藏_教材\敦煌密藏_培训师用\1《敦煌密藏》海报POP\敦煌密藏海报2013011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1" b="16979"/>
          <a:stretch/>
        </p:blipFill>
        <p:spPr bwMode="auto">
          <a:xfrm>
            <a:off x="0" y="-1"/>
            <a:ext cx="106934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Subtítulo"/>
          <p:cNvSpPr txBox="1">
            <a:spLocks/>
          </p:cNvSpPr>
          <p:nvPr userDrawn="1"/>
        </p:nvSpPr>
        <p:spPr>
          <a:xfrm>
            <a:off x="384140" y="7203136"/>
            <a:ext cx="1928825" cy="335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 smtClean="0">
                <a:solidFill>
                  <a:srgbClr val="FF9933"/>
                </a:solidFill>
                <a:latin typeface="Hiragino Sans GB W3" pitchFamily="34" charset="-122"/>
                <a:ea typeface="Hiragino Sans GB W3" pitchFamily="34" charset="-122"/>
              </a:rPr>
              <a:t>新团队</a:t>
            </a:r>
            <a:r>
              <a:rPr lang="zh-CN" altLang="en-US" sz="1000" dirty="0" smtClean="0">
                <a:solidFill>
                  <a:srgbClr val="00B0F0"/>
                </a:solidFill>
              </a:rPr>
              <a:t>体验式培训</a:t>
            </a:r>
            <a:endParaRPr lang="es-ES" sz="1000" dirty="0">
              <a:solidFill>
                <a:srgbClr val="00B0F0"/>
              </a:solidFill>
            </a:endParaRPr>
          </a:p>
        </p:txBody>
      </p:sp>
      <p:sp>
        <p:nvSpPr>
          <p:cNvPr id="12" name="1 Título"/>
          <p:cNvSpPr txBox="1">
            <a:spLocks/>
          </p:cNvSpPr>
          <p:nvPr userDrawn="1"/>
        </p:nvSpPr>
        <p:spPr>
          <a:xfrm>
            <a:off x="6418270" y="7195369"/>
            <a:ext cx="4071966" cy="308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050" dirty="0" smtClean="0">
                <a:solidFill>
                  <a:srgbClr val="7AA7D4"/>
                </a:solidFill>
              </a:rPr>
              <a:t>www.xintuandui.com</a:t>
            </a:r>
            <a:r>
              <a:rPr lang="en-US" sz="1050" dirty="0" smtClean="0">
                <a:solidFill>
                  <a:srgbClr val="7AA7D4"/>
                </a:solidFill>
              </a:rPr>
              <a:t>/ P.  8610</a:t>
            </a:r>
            <a:r>
              <a:rPr lang="en-US" sz="1050" baseline="0" dirty="0" smtClean="0">
                <a:solidFill>
                  <a:srgbClr val="7AA7D4"/>
                </a:solidFill>
              </a:rPr>
              <a:t>  8</a:t>
            </a:r>
            <a:r>
              <a:rPr lang="en-US" sz="1050" dirty="0" smtClean="0">
                <a:solidFill>
                  <a:srgbClr val="7AA7D4"/>
                </a:solidFill>
              </a:rPr>
              <a:t>7652132 / </a:t>
            </a:r>
            <a:r>
              <a:rPr lang="en-US" altLang="zh-CN" sz="1050" dirty="0" smtClean="0">
                <a:solidFill>
                  <a:srgbClr val="7AA7D4"/>
                </a:solidFill>
              </a:rPr>
              <a:t>gaowenju</a:t>
            </a:r>
            <a:r>
              <a:rPr lang="en-US" sz="1050" dirty="0" smtClean="0">
                <a:solidFill>
                  <a:srgbClr val="7AA7D4"/>
                </a:solidFill>
              </a:rPr>
              <a:t>@</a:t>
            </a:r>
            <a:r>
              <a:rPr lang="en-US" altLang="zh-CN" sz="1050" dirty="0" smtClean="0">
                <a:solidFill>
                  <a:srgbClr val="7AA7D4"/>
                </a:solidFill>
              </a:rPr>
              <a:t>xintuandui</a:t>
            </a:r>
            <a:r>
              <a:rPr lang="en-US" sz="1050" dirty="0" smtClean="0">
                <a:solidFill>
                  <a:srgbClr val="7AA7D4"/>
                </a:solidFill>
              </a:rPr>
              <a:t>.com</a:t>
            </a:r>
            <a:endParaRPr lang="en-US" sz="1050" dirty="0">
              <a:solidFill>
                <a:srgbClr val="7AA7D4"/>
              </a:solidFill>
            </a:endParaRPr>
          </a:p>
        </p:txBody>
      </p:sp>
      <p:sp>
        <p:nvSpPr>
          <p:cNvPr id="13" name="67 Recortar rectángulo de esquina del mismo lado"/>
          <p:cNvSpPr/>
          <p:nvPr userDrawn="1"/>
        </p:nvSpPr>
        <p:spPr>
          <a:xfrm>
            <a:off x="10336210" y="0"/>
            <a:ext cx="357190" cy="357190"/>
          </a:xfrm>
          <a:prstGeom prst="snip2Same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0000">
                <a:schemeClr val="bg1">
                  <a:lumMod val="9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1A34DDE-2E12-4BCE-B53D-1A20EB6F11C1}" type="slidenum">
              <a:rPr lang="es-HN" sz="900" b="1" smtClean="0"/>
              <a:pPr algn="ctr"/>
              <a:t>‹#›</a:t>
            </a:fld>
            <a:endParaRPr lang="es-ES" sz="900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0" y="1107262"/>
            <a:ext cx="1069340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0" y="7138217"/>
            <a:ext cx="1069340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 Título"/>
          <p:cNvSpPr txBox="1">
            <a:spLocks/>
          </p:cNvSpPr>
          <p:nvPr userDrawn="1"/>
        </p:nvSpPr>
        <p:spPr>
          <a:xfrm>
            <a:off x="3060684" y="7186663"/>
            <a:ext cx="3071834" cy="308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 smtClean="0">
                <a:solidFill>
                  <a:srgbClr val="7AA7D4"/>
                </a:solidFill>
              </a:rPr>
              <a:t>©</a:t>
            </a:r>
            <a:r>
              <a:rPr lang="zh-CN" altLang="en-US" sz="1000" dirty="0" smtClean="0">
                <a:solidFill>
                  <a:srgbClr val="7AA7D4"/>
                </a:solidFill>
              </a:rPr>
              <a:t>未经授权，严禁任何形式侵犯本文档知识产权</a:t>
            </a:r>
            <a:endParaRPr lang="en-US" sz="1000" dirty="0">
              <a:solidFill>
                <a:srgbClr val="7AA7D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4494530"/>
            <a:ext cx="106934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3" name="Picture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8846820" y="279400"/>
            <a:ext cx="1501140" cy="700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Shape"/>
          <p:cNvSpPr/>
          <p:nvPr userDrawn="1"/>
        </p:nvSpPr>
        <p:spPr>
          <a:xfrm>
            <a:off x="702945" y="4709160"/>
            <a:ext cx="1786255" cy="22529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spAutoFit/>
          </a:bodyPr>
          <a:lstStyle/>
          <a:p>
            <a:pPr algn="l"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当我们有意识      </a:t>
            </a:r>
            <a:endParaRPr lang="en-US" sz="120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并允许自己的选择      </a:t>
            </a:r>
            <a:endParaRPr lang="en-US" sz="120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也更有意识时      </a:t>
            </a:r>
            <a:endParaRPr lang="en-US" sz="120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我们将朝着     </a:t>
            </a:r>
            <a:endParaRPr lang="en-US" sz="120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成长的方向      </a:t>
            </a:r>
            <a:endParaRPr lang="en-US" sz="120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smtClean="0">
                <a:solidFill>
                  <a:schemeClr val="bg1"/>
                </a:solidFill>
                <a:latin typeface="Hiragino Sans GB W3"/>
                <a:ea typeface="Hiragino Sans GB W3"/>
              </a:rPr>
              <a:t>前进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017" y="686114"/>
            <a:ext cx="8328228" cy="1114937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883691" y="2238624"/>
            <a:ext cx="8868468" cy="3288799"/>
          </a:xfrm>
          <a:prstGeom prst="rect">
            <a:avLst/>
          </a:prstGeom>
        </p:spPr>
        <p:txBody>
          <a:bodyPr lIns="104306" tIns="52153" rIns="104306" bIns="52153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64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017" y="686114"/>
            <a:ext cx="8328228" cy="1114937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3691" y="2238624"/>
            <a:ext cx="8868468" cy="3288799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7" r:id="rId3"/>
    <p:sldLayoutId id="2147483672" r:id="rId4"/>
    <p:sldLayoutId id="2147483673" r:id="rId5"/>
  </p:sldLayoutIdLst>
  <p:txStyles>
    <p:titleStyle>
      <a:lvl1pPr marL="0" indent="0" algn="ctr" defTabSz="1043305" latinLnBrk="0">
        <a:spcBef>
          <a:spcPct val="0"/>
        </a:spcBef>
        <a:defRPr lang="zh-CN" altLang="en-US" sz="5000" b="0" i="0" u="none" smtClean="0">
          <a:solidFill>
            <a:schemeClr val="tx1"/>
          </a:solidFill>
          <a:latin typeface="+mj-lt"/>
          <a:ea typeface="+mj-ea"/>
        </a:defRPr>
      </a:lvl1pPr>
    </p:titleStyle>
    <p:bodyStyle>
      <a:lvl1pPr marL="390525" indent="-390525" algn="l" defTabSz="1043305" latinLnBrk="0">
        <a:spcBef>
          <a:spcPct val="20000"/>
        </a:spcBef>
        <a:buFont typeface="Arial"/>
        <a:buChar char="•"/>
        <a:defRPr lang="zh-CN" altLang="en-US" sz="3700" b="0" i="0" u="none" smtClean="0">
          <a:solidFill>
            <a:schemeClr val="tx1"/>
          </a:solidFill>
          <a:latin typeface="+mn-lt"/>
          <a:ea typeface="+mn-ea"/>
        </a:defRPr>
      </a:lvl1pPr>
      <a:lvl2pPr marL="846455" lvl="1" indent="-325755" algn="l" defTabSz="1043305" latinLnBrk="0">
        <a:spcBef>
          <a:spcPct val="20000"/>
        </a:spcBef>
        <a:buFont typeface="Arial"/>
        <a:buChar char="–"/>
        <a:defRPr lang="zh-CN" altLang="en-US" sz="3200" b="0" i="0" u="none" smtClean="0">
          <a:solidFill>
            <a:schemeClr val="tx1"/>
          </a:solidFill>
          <a:latin typeface="+mn-lt"/>
          <a:ea typeface="+mn-ea"/>
        </a:defRPr>
      </a:lvl2pPr>
      <a:lvl3pPr marL="1303655" lvl="2" indent="-260350" algn="l" defTabSz="1043305" latinLnBrk="0">
        <a:spcBef>
          <a:spcPct val="20000"/>
        </a:spcBef>
        <a:buFont typeface="Arial"/>
        <a:buChar char="•"/>
        <a:defRPr lang="zh-CN" altLang="en-US" sz="2700" b="0" i="0" u="none" smtClean="0">
          <a:solidFill>
            <a:schemeClr val="tx1"/>
          </a:solidFill>
          <a:latin typeface="+mn-lt"/>
          <a:ea typeface="+mn-ea"/>
        </a:defRPr>
      </a:lvl3pPr>
      <a:lvl4pPr marL="1824355" lvl="3" indent="-260350" algn="l" defTabSz="1043305" latinLnBrk="0">
        <a:spcBef>
          <a:spcPct val="20000"/>
        </a:spcBef>
        <a:buFont typeface="Arial"/>
        <a:buChar char="–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4pPr>
      <a:lvl5pPr marL="2346325" lvl="4" indent="-260350" algn="l" defTabSz="1043305" latinLnBrk="0">
        <a:spcBef>
          <a:spcPct val="20000"/>
        </a:spcBef>
        <a:buFont typeface="Arial"/>
        <a:buChar char="»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5pPr>
      <a:lvl6pPr marL="2868295" lvl="5" indent="-260985" algn="l" defTabSz="1043305" latinLnBrk="0">
        <a:spcBef>
          <a:spcPct val="20000"/>
        </a:spcBef>
        <a:buFont typeface="Arial"/>
        <a:buChar char="•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6pPr>
      <a:lvl7pPr marL="3389630" lvl="6" indent="-260985" algn="l" defTabSz="1043305" latinLnBrk="0">
        <a:spcBef>
          <a:spcPct val="20000"/>
        </a:spcBef>
        <a:buFont typeface="Arial"/>
        <a:buChar char="•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7pPr>
      <a:lvl8pPr marL="3911600" lvl="7" indent="-260985" algn="l" defTabSz="1043305" latinLnBrk="0">
        <a:spcBef>
          <a:spcPct val="20000"/>
        </a:spcBef>
        <a:buFont typeface="Arial"/>
        <a:buChar char="•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8pPr>
      <a:lvl9pPr marL="4432935" lvl="8" indent="-260985" algn="l" defTabSz="1043305" latinLnBrk="0">
        <a:spcBef>
          <a:spcPct val="20000"/>
        </a:spcBef>
        <a:buFont typeface="Arial"/>
        <a:buChar char="•"/>
        <a:defRPr lang="zh-CN" altLang="en-US" sz="2300" b="0" i="0" u="none" smtClean="0">
          <a:solidFill>
            <a:schemeClr val="tx1"/>
          </a:solidFill>
          <a:latin typeface="+mn-lt"/>
          <a:ea typeface="+mn-ea"/>
        </a:defRPr>
      </a:lvl9pPr>
    </p:bodyStyle>
    <p:otherStyle>
      <a:lvl1pPr marL="0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1pPr>
      <a:lvl2pPr marL="521335" lvl="1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2pPr>
      <a:lvl3pPr marL="1043305" lvl="2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3pPr>
      <a:lvl4pPr marL="1564640" lvl="3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4pPr>
      <a:lvl5pPr marL="2085975" lvl="4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5pPr>
      <a:lvl6pPr marL="2607945" lvl="5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6pPr>
      <a:lvl7pPr marL="3129280" lvl="6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7pPr>
      <a:lvl8pPr marL="3650615" lvl="7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8pPr>
      <a:lvl9pPr marL="4171950" lvl="8" indent="0" algn="l" defTabSz="1043305" latinLnBrk="0">
        <a:defRPr lang="zh-CN" altLang="en-US" sz="2100" b="0" i="0" u="none" smtClean="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___1.xlsx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3221" y="646827"/>
            <a:ext cx="7802136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汉仪综艺体简" pitchFamily="49" charset="-122"/>
                <a:ea typeface="汉仪综艺体简" pitchFamily="49" charset="-122"/>
              </a:rPr>
              <a:t>敦煌密藏</a:t>
            </a:r>
            <a:endParaRPr lang="en-US" altLang="zh-CN" sz="3600" dirty="0">
              <a:solidFill>
                <a:schemeClr val="bg1"/>
              </a:solidFill>
              <a:latin typeface="汉仪综艺体简" pitchFamily="49" charset="-122"/>
              <a:ea typeface="汉仪综艺体简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汉仪综艺体简" pitchFamily="49" charset="-122"/>
                <a:ea typeface="汉仪综艺体简" pitchFamily="49" charset="-122"/>
              </a:rPr>
              <a:t>体验分享与学习提升</a:t>
            </a:r>
            <a:endParaRPr lang="en-US" altLang="zh-CN" sz="6600" dirty="0" smtClean="0">
              <a:solidFill>
                <a:schemeClr val="bg1"/>
              </a:solidFill>
              <a:latin typeface="汉仪综艺体简" pitchFamily="49" charset="-122"/>
              <a:ea typeface="汉仪综艺体简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汉仪综艺体简" pitchFamily="49" charset="-122"/>
                <a:ea typeface="汉仪综艺体简" pitchFamily="49" charset="-122"/>
              </a:rPr>
              <a:t>（管理</a:t>
            </a:r>
            <a:r>
              <a:rPr lang="zh-CN" altLang="en-US" sz="3600" dirty="0">
                <a:solidFill>
                  <a:schemeClr val="bg1"/>
                </a:solidFill>
                <a:latin typeface="汉仪综艺体简" pitchFamily="49" charset="-122"/>
                <a:ea typeface="汉仪综艺体简" pitchFamily="49" charset="-122"/>
              </a:rPr>
              <a:t>版）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49214" y="1548384"/>
            <a:ext cx="2947988" cy="4224572"/>
          </a:xfrm>
          <a:prstGeom prst="rect">
            <a:avLst/>
          </a:prstGeom>
          <a:ln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marL="391146" indent="-391146" algn="just">
              <a:lnSpc>
                <a:spcPct val="90000"/>
              </a:lnSpc>
              <a:buFontTx/>
              <a:buNone/>
            </a:pPr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物质资源</a:t>
            </a:r>
          </a:p>
          <a:p>
            <a:pPr algn="just">
              <a:buFontTx/>
              <a:buNone/>
            </a:pPr>
            <a:endParaRPr lang="en-US" altLang="zh-CN" sz="27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骆驼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磅）             </a:t>
            </a: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钱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元）</a:t>
            </a: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食物</a:t>
            </a:r>
            <a:endParaRPr lang="zh-CN" altLang="en-US" sz="2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水</a:t>
            </a:r>
            <a:endParaRPr lang="zh-CN" altLang="en-US" sz="2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帐篷</a:t>
            </a:r>
            <a:endParaRPr lang="zh-CN" altLang="en-US" sz="2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buFontTx/>
              <a:buNone/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指南针</a:t>
            </a:r>
            <a:endParaRPr lang="zh-CN" altLang="en-US" sz="2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5058668" y="1548383"/>
            <a:ext cx="2673350" cy="226837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sz="3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91146" indent="-391146"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天气   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地图</a:t>
            </a:r>
          </a:p>
          <a:p>
            <a:pPr marL="391146" indent="-391146"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村庄   绿洲</a:t>
            </a:r>
          </a:p>
          <a:p>
            <a:pPr marL="391146" indent="-391146"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规则</a:t>
            </a: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5058668" y="3816761"/>
            <a:ext cx="2673350" cy="13442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  <a:p>
            <a:pPr marL="391146" indent="-391146" algn="just">
              <a:lnSpc>
                <a:spcPct val="90000"/>
              </a:lnSpc>
              <a:spcBef>
                <a:spcPct val="20000"/>
              </a:spcBef>
            </a:pPr>
            <a:r>
              <a:rPr lang="en-US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天</a:t>
            </a:r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5058668" y="5160986"/>
            <a:ext cx="2673350" cy="154807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</a:t>
            </a:r>
          </a:p>
          <a:p>
            <a:pPr marL="391146" indent="-391146"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团队成员</a:t>
            </a:r>
          </a:p>
        </p:txBody>
      </p:sp>
      <p:sp>
        <p:nvSpPr>
          <p:cNvPr id="7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了解</a:t>
            </a:r>
            <a:r>
              <a:rPr lang="zh-CN" altLang="en-US" sz="4400" dirty="0">
                <a:solidFill>
                  <a:srgbClr val="0070C0"/>
                </a:solidFill>
                <a:latin typeface="Hiragino Sans GB W3"/>
                <a:ea typeface="Hiragino Sans GB W3"/>
              </a:rPr>
              <a:t>你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所拥有的资源</a:t>
            </a:r>
            <a:endParaRPr lang="zh-CN" altLang="en-US"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85639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图片 1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6820" y="3204567"/>
            <a:ext cx="3486150" cy="328771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/>
        </p:nvSpPr>
        <p:spPr bwMode="auto">
          <a:xfrm>
            <a:off x="810196" y="1683971"/>
            <a:ext cx="9226770" cy="41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对于一个项目而言，什么时候的决策对最终的产出影响最大？</a:t>
            </a:r>
          </a:p>
          <a:p>
            <a:pPr marL="847483" lvl="1" indent="-325955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开始？</a:t>
            </a:r>
          </a:p>
          <a:p>
            <a:pPr marL="847483" lvl="1" indent="-325955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中间？</a:t>
            </a:r>
          </a:p>
          <a:p>
            <a:pPr marL="847483" lvl="1" indent="-325955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最后？</a:t>
            </a:r>
          </a:p>
          <a:p>
            <a:pPr marL="391146" indent="-391146">
              <a:spcBef>
                <a:spcPct val="20000"/>
              </a:spcBef>
              <a:buFontTx/>
              <a:buChar char="•"/>
            </a:pPr>
            <a:endParaRPr lang="zh-CN" altLang="en-US" sz="3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91146" indent="-391146">
              <a:spcBef>
                <a:spcPct val="20000"/>
              </a:spcBef>
              <a:buFontTx/>
              <a:buChar char="•"/>
            </a:pPr>
            <a:endParaRPr lang="zh-CN" altLang="en-US" sz="37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603436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/>
        </p:nvSpPr>
        <p:spPr bwMode="auto">
          <a:xfrm>
            <a:off x="835950" y="1620391"/>
            <a:ext cx="8868468" cy="328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你们是什么时候决定要在大山停留多长时间和挖多少金子的？</a:t>
            </a:r>
          </a:p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</p:txBody>
      </p:sp>
      <p:pic>
        <p:nvPicPr>
          <p:cNvPr id="43012" name="Picture 4" descr="时间钟表 (11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3924647"/>
            <a:ext cx="4509422" cy="283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24971167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5172" y="1476375"/>
            <a:ext cx="8448675" cy="33940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三分钟做计划够不够？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绝对不够 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不够 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有几分够 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够 </a:t>
            </a:r>
          </a:p>
          <a:p>
            <a:pPr lvl="1" algn="just">
              <a:lnSpc>
                <a:spcPct val="150000"/>
              </a:lnSpc>
              <a:buFontTx/>
              <a:buNone/>
            </a:pPr>
            <a:r>
              <a:rPr 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绝对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够</a:t>
            </a:r>
            <a:endParaRPr lang="zh-CN" altLang="en-US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80" name="Picture 4" descr="时间钟表 (33)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2684" y="4068663"/>
            <a:ext cx="4351337" cy="1955800"/>
          </a:xfrm>
          <a:prstGeom prst="rect">
            <a:avLst/>
          </a:prstGeom>
          <a:noFill/>
          <a:ln/>
        </p:spPr>
      </p:pic>
      <p:sp>
        <p:nvSpPr>
          <p:cNvPr id="6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18038324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3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6220" y="3060551"/>
            <a:ext cx="4881563" cy="3289300"/>
          </a:xfrm>
          <a:prstGeom prst="rect">
            <a:avLst/>
          </a:prstGeom>
          <a:noFill/>
          <a:ln/>
        </p:spPr>
      </p:pic>
      <p:sp>
        <p:nvSpPr>
          <p:cNvPr id="56323" name="Rectangle 3"/>
          <p:cNvSpPr>
            <a:spLocks noGrp="1" noChangeArrowheads="1"/>
          </p:cNvSpPr>
          <p:nvPr/>
        </p:nvSpPr>
        <p:spPr bwMode="auto">
          <a:xfrm>
            <a:off x="776542" y="1548383"/>
            <a:ext cx="892787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计划不如变化快，做计划没有用</a:t>
            </a:r>
            <a:r>
              <a:rPr lang="zh-CN" altLang="en-US" sz="37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3700" dirty="0">
              <a:latin typeface="Arial" pitchFamily="34" charset="0"/>
            </a:endParaRPr>
          </a:p>
          <a:p>
            <a:pPr marL="391146" indent="-391146"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</p:txBody>
      </p:sp>
      <p:sp>
        <p:nvSpPr>
          <p:cNvPr id="6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85243848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0" y="1717037"/>
            <a:ext cx="9113525" cy="12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 anchor="b"/>
          <a:lstStyle/>
          <a:p>
            <a:endParaRPr lang="zh-CN" altLang="en-US" sz="4100">
              <a:solidFill>
                <a:schemeClr val="tx2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9396" name="AutoShape 4"/>
          <p:cNvSpPr>
            <a:spLocks noChangeAspect="1" noChangeArrowheads="1" noTextEdit="1"/>
          </p:cNvSpPr>
          <p:nvPr/>
        </p:nvSpPr>
        <p:spPr bwMode="auto">
          <a:xfrm>
            <a:off x="4544842" y="2506703"/>
            <a:ext cx="4037872" cy="381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/>
          <a:lstStyle/>
          <a:p>
            <a:endParaRPr lang="zh-CN" altLang="en-US"/>
          </a:p>
        </p:txBody>
      </p:sp>
      <p:sp>
        <p:nvSpPr>
          <p:cNvPr id="59397" name="未知"/>
          <p:cNvSpPr>
            <a:spLocks/>
          </p:cNvSpPr>
          <p:nvPr/>
        </p:nvSpPr>
        <p:spPr bwMode="auto">
          <a:xfrm rot="20871539" flipH="1" flipV="1">
            <a:off x="4886438" y="1463529"/>
            <a:ext cx="3568180" cy="2121354"/>
          </a:xfrm>
          <a:custGeom>
            <a:avLst/>
            <a:gdLst>
              <a:gd name="T0" fmla="*/ 1148 w 1493"/>
              <a:gd name="T1" fmla="*/ 231 h 916"/>
              <a:gd name="T2" fmla="*/ 1091 w 1493"/>
              <a:gd name="T3" fmla="*/ 251 h 916"/>
              <a:gd name="T4" fmla="*/ 1032 w 1493"/>
              <a:gd name="T5" fmla="*/ 269 h 916"/>
              <a:gd name="T6" fmla="*/ 971 w 1493"/>
              <a:gd name="T7" fmla="*/ 277 h 916"/>
              <a:gd name="T8" fmla="*/ 910 w 1493"/>
              <a:gd name="T9" fmla="*/ 281 h 916"/>
              <a:gd name="T10" fmla="*/ 849 w 1493"/>
              <a:gd name="T11" fmla="*/ 279 h 916"/>
              <a:gd name="T12" fmla="*/ 788 w 1493"/>
              <a:gd name="T13" fmla="*/ 270 h 916"/>
              <a:gd name="T14" fmla="*/ 727 w 1493"/>
              <a:gd name="T15" fmla="*/ 257 h 916"/>
              <a:gd name="T16" fmla="*/ 669 w 1493"/>
              <a:gd name="T17" fmla="*/ 238 h 916"/>
              <a:gd name="T18" fmla="*/ 614 w 1493"/>
              <a:gd name="T19" fmla="*/ 212 h 916"/>
              <a:gd name="T20" fmla="*/ 562 w 1493"/>
              <a:gd name="T21" fmla="*/ 182 h 916"/>
              <a:gd name="T22" fmla="*/ 714 w 1493"/>
              <a:gd name="T23" fmla="*/ 0 h 916"/>
              <a:gd name="T24" fmla="*/ 105 w 1493"/>
              <a:gd name="T25" fmla="*/ 218 h 916"/>
              <a:gd name="T26" fmla="*/ 44 w 1493"/>
              <a:gd name="T27" fmla="*/ 579 h 916"/>
              <a:gd name="T28" fmla="*/ 47 w 1493"/>
              <a:gd name="T29" fmla="*/ 582 h 916"/>
              <a:gd name="T30" fmla="*/ 0 w 1493"/>
              <a:gd name="T31" fmla="*/ 845 h 916"/>
              <a:gd name="T32" fmla="*/ 150 w 1493"/>
              <a:gd name="T33" fmla="*/ 666 h 916"/>
              <a:gd name="T34" fmla="*/ 224 w 1493"/>
              <a:gd name="T35" fmla="*/ 716 h 916"/>
              <a:gd name="T36" fmla="*/ 301 w 1493"/>
              <a:gd name="T37" fmla="*/ 762 h 916"/>
              <a:gd name="T38" fmla="*/ 379 w 1493"/>
              <a:gd name="T39" fmla="*/ 801 h 916"/>
              <a:gd name="T40" fmla="*/ 462 w 1493"/>
              <a:gd name="T41" fmla="*/ 834 h 916"/>
              <a:gd name="T42" fmla="*/ 546 w 1493"/>
              <a:gd name="T43" fmla="*/ 863 h 916"/>
              <a:gd name="T44" fmla="*/ 630 w 1493"/>
              <a:gd name="T45" fmla="*/ 884 h 916"/>
              <a:gd name="T46" fmla="*/ 719 w 1493"/>
              <a:gd name="T47" fmla="*/ 902 h 916"/>
              <a:gd name="T48" fmla="*/ 807 w 1493"/>
              <a:gd name="T49" fmla="*/ 912 h 916"/>
              <a:gd name="T50" fmla="*/ 896 w 1493"/>
              <a:gd name="T51" fmla="*/ 915 h 916"/>
              <a:gd name="T52" fmla="*/ 984 w 1493"/>
              <a:gd name="T53" fmla="*/ 912 h 916"/>
              <a:gd name="T54" fmla="*/ 1072 w 1493"/>
              <a:gd name="T55" fmla="*/ 903 h 916"/>
              <a:gd name="T56" fmla="*/ 1161 w 1493"/>
              <a:gd name="T57" fmla="*/ 887 h 916"/>
              <a:gd name="T58" fmla="*/ 1245 w 1493"/>
              <a:gd name="T59" fmla="*/ 867 h 916"/>
              <a:gd name="T60" fmla="*/ 1329 w 1493"/>
              <a:gd name="T61" fmla="*/ 841 h 916"/>
              <a:gd name="T62" fmla="*/ 1412 w 1493"/>
              <a:gd name="T63" fmla="*/ 807 h 916"/>
              <a:gd name="T64" fmla="*/ 1492 w 1493"/>
              <a:gd name="T65" fmla="*/ 768 h 916"/>
              <a:gd name="T66" fmla="*/ 1152 w 1493"/>
              <a:gd name="T67" fmla="*/ 572 h 916"/>
              <a:gd name="T68" fmla="*/ 1148 w 1493"/>
              <a:gd name="T69" fmla="*/ 231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3" h="916">
                <a:moveTo>
                  <a:pt x="1148" y="231"/>
                </a:moveTo>
                <a:lnTo>
                  <a:pt x="1091" y="251"/>
                </a:lnTo>
                <a:lnTo>
                  <a:pt x="1032" y="269"/>
                </a:lnTo>
                <a:lnTo>
                  <a:pt x="971" y="277"/>
                </a:lnTo>
                <a:lnTo>
                  <a:pt x="910" y="281"/>
                </a:lnTo>
                <a:lnTo>
                  <a:pt x="849" y="279"/>
                </a:lnTo>
                <a:lnTo>
                  <a:pt x="788" y="270"/>
                </a:lnTo>
                <a:lnTo>
                  <a:pt x="727" y="257"/>
                </a:lnTo>
                <a:lnTo>
                  <a:pt x="669" y="238"/>
                </a:lnTo>
                <a:lnTo>
                  <a:pt x="614" y="212"/>
                </a:lnTo>
                <a:lnTo>
                  <a:pt x="562" y="182"/>
                </a:lnTo>
                <a:lnTo>
                  <a:pt x="714" y="0"/>
                </a:lnTo>
                <a:lnTo>
                  <a:pt x="105" y="218"/>
                </a:lnTo>
                <a:lnTo>
                  <a:pt x="44" y="579"/>
                </a:lnTo>
                <a:lnTo>
                  <a:pt x="47" y="582"/>
                </a:lnTo>
                <a:lnTo>
                  <a:pt x="0" y="845"/>
                </a:lnTo>
                <a:lnTo>
                  <a:pt x="150" y="666"/>
                </a:lnTo>
                <a:lnTo>
                  <a:pt x="224" y="716"/>
                </a:lnTo>
                <a:lnTo>
                  <a:pt x="301" y="762"/>
                </a:lnTo>
                <a:lnTo>
                  <a:pt x="379" y="801"/>
                </a:lnTo>
                <a:lnTo>
                  <a:pt x="462" y="834"/>
                </a:lnTo>
                <a:lnTo>
                  <a:pt x="546" y="863"/>
                </a:lnTo>
                <a:lnTo>
                  <a:pt x="630" y="884"/>
                </a:lnTo>
                <a:lnTo>
                  <a:pt x="719" y="902"/>
                </a:lnTo>
                <a:lnTo>
                  <a:pt x="807" y="912"/>
                </a:lnTo>
                <a:lnTo>
                  <a:pt x="896" y="915"/>
                </a:lnTo>
                <a:lnTo>
                  <a:pt x="984" y="912"/>
                </a:lnTo>
                <a:lnTo>
                  <a:pt x="1072" y="903"/>
                </a:lnTo>
                <a:lnTo>
                  <a:pt x="1161" y="887"/>
                </a:lnTo>
                <a:lnTo>
                  <a:pt x="1245" y="867"/>
                </a:lnTo>
                <a:lnTo>
                  <a:pt x="1329" y="841"/>
                </a:lnTo>
                <a:lnTo>
                  <a:pt x="1412" y="807"/>
                </a:lnTo>
                <a:lnTo>
                  <a:pt x="1492" y="768"/>
                </a:lnTo>
                <a:lnTo>
                  <a:pt x="1152" y="572"/>
                </a:lnTo>
                <a:lnTo>
                  <a:pt x="1148" y="231"/>
                </a:lnTo>
              </a:path>
            </a:pathLst>
          </a:custGeom>
          <a:solidFill>
            <a:srgbClr val="FF0000"/>
          </a:solidFill>
          <a:ln w="12700" cap="rnd" cmpd="sng">
            <a:solidFill>
              <a:srgbClr val="0000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104306" tIns="52153" rIns="104306" bIns="52153"/>
          <a:lstStyle/>
          <a:p>
            <a:endParaRPr lang="zh-CN" altLang="en-US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5255879" y="1825743"/>
            <a:ext cx="3029797" cy="110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123196" rIns="102663" bIns="123196" anchor="ctr" anchorCtr="1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计划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/>
                <a:cs typeface="方正大黑简体"/>
              </a:rPr>
              <a:t>PLAN</a:t>
            </a:r>
          </a:p>
        </p:txBody>
      </p:sp>
      <p:sp>
        <p:nvSpPr>
          <p:cNvPr id="59399" name="未知"/>
          <p:cNvSpPr>
            <a:spLocks/>
          </p:cNvSpPr>
          <p:nvPr/>
        </p:nvSpPr>
        <p:spPr bwMode="auto">
          <a:xfrm rot="571406" flipH="1" flipV="1">
            <a:off x="7409411" y="2525956"/>
            <a:ext cx="2623225" cy="3092767"/>
          </a:xfrm>
          <a:custGeom>
            <a:avLst/>
            <a:gdLst>
              <a:gd name="T0" fmla="*/ 939 w 1010"/>
              <a:gd name="T1" fmla="*/ 918 h 1396"/>
              <a:gd name="T2" fmla="*/ 900 w 1010"/>
              <a:gd name="T3" fmla="*/ 867 h 1396"/>
              <a:gd name="T4" fmla="*/ 868 w 1010"/>
              <a:gd name="T5" fmla="*/ 809 h 1396"/>
              <a:gd name="T6" fmla="*/ 840 w 1010"/>
              <a:gd name="T7" fmla="*/ 750 h 1396"/>
              <a:gd name="T8" fmla="*/ 820 w 1010"/>
              <a:gd name="T9" fmla="*/ 690 h 1396"/>
              <a:gd name="T10" fmla="*/ 806 w 1010"/>
              <a:gd name="T11" fmla="*/ 627 h 1396"/>
              <a:gd name="T12" fmla="*/ 798 w 1010"/>
              <a:gd name="T13" fmla="*/ 563 h 1396"/>
              <a:gd name="T14" fmla="*/ 797 w 1010"/>
              <a:gd name="T15" fmla="*/ 499 h 1396"/>
              <a:gd name="T16" fmla="*/ 803 w 1010"/>
              <a:gd name="T17" fmla="*/ 434 h 1396"/>
              <a:gd name="T18" fmla="*/ 1009 w 1010"/>
              <a:gd name="T19" fmla="*/ 529 h 1396"/>
              <a:gd name="T20" fmla="*/ 645 w 1010"/>
              <a:gd name="T21" fmla="*/ 0 h 1396"/>
              <a:gd name="T22" fmla="*/ 0 w 1010"/>
              <a:gd name="T23" fmla="*/ 63 h 1396"/>
              <a:gd name="T24" fmla="*/ 214 w 1010"/>
              <a:gd name="T25" fmla="*/ 162 h 1396"/>
              <a:gd name="T26" fmla="*/ 192 w 1010"/>
              <a:gd name="T27" fmla="*/ 248 h 1396"/>
              <a:gd name="T28" fmla="*/ 175 w 1010"/>
              <a:gd name="T29" fmla="*/ 335 h 1396"/>
              <a:gd name="T30" fmla="*/ 168 w 1010"/>
              <a:gd name="T31" fmla="*/ 424 h 1396"/>
              <a:gd name="T32" fmla="*/ 162 w 1010"/>
              <a:gd name="T33" fmla="*/ 513 h 1396"/>
              <a:gd name="T34" fmla="*/ 165 w 1010"/>
              <a:gd name="T35" fmla="*/ 601 h 1396"/>
              <a:gd name="T36" fmla="*/ 173 w 1010"/>
              <a:gd name="T37" fmla="*/ 688 h 1396"/>
              <a:gd name="T38" fmla="*/ 189 w 1010"/>
              <a:gd name="T39" fmla="*/ 776 h 1396"/>
              <a:gd name="T40" fmla="*/ 210 w 1010"/>
              <a:gd name="T41" fmla="*/ 861 h 1396"/>
              <a:gd name="T42" fmla="*/ 236 w 1010"/>
              <a:gd name="T43" fmla="*/ 947 h 1396"/>
              <a:gd name="T44" fmla="*/ 271 w 1010"/>
              <a:gd name="T45" fmla="*/ 1029 h 1396"/>
              <a:gd name="T46" fmla="*/ 310 w 1010"/>
              <a:gd name="T47" fmla="*/ 1108 h 1396"/>
              <a:gd name="T48" fmla="*/ 353 w 1010"/>
              <a:gd name="T49" fmla="*/ 1186 h 1396"/>
              <a:gd name="T50" fmla="*/ 403 w 1010"/>
              <a:gd name="T51" fmla="*/ 1259 h 1396"/>
              <a:gd name="T52" fmla="*/ 458 w 1010"/>
              <a:gd name="T53" fmla="*/ 1330 h 1396"/>
              <a:gd name="T54" fmla="*/ 517 w 1010"/>
              <a:gd name="T55" fmla="*/ 1395 h 1396"/>
              <a:gd name="T56" fmla="*/ 578 w 1010"/>
              <a:gd name="T57" fmla="*/ 1049 h 1396"/>
              <a:gd name="T58" fmla="*/ 939 w 1010"/>
              <a:gd name="T59" fmla="*/ 918 h 1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0" h="1396">
                <a:moveTo>
                  <a:pt x="939" y="918"/>
                </a:moveTo>
                <a:lnTo>
                  <a:pt x="900" y="867"/>
                </a:lnTo>
                <a:lnTo>
                  <a:pt x="868" y="809"/>
                </a:lnTo>
                <a:lnTo>
                  <a:pt x="840" y="750"/>
                </a:lnTo>
                <a:lnTo>
                  <a:pt x="820" y="690"/>
                </a:lnTo>
                <a:lnTo>
                  <a:pt x="806" y="627"/>
                </a:lnTo>
                <a:lnTo>
                  <a:pt x="798" y="563"/>
                </a:lnTo>
                <a:lnTo>
                  <a:pt x="797" y="499"/>
                </a:lnTo>
                <a:lnTo>
                  <a:pt x="803" y="434"/>
                </a:lnTo>
                <a:lnTo>
                  <a:pt x="1009" y="529"/>
                </a:lnTo>
                <a:lnTo>
                  <a:pt x="645" y="0"/>
                </a:lnTo>
                <a:lnTo>
                  <a:pt x="0" y="63"/>
                </a:lnTo>
                <a:lnTo>
                  <a:pt x="214" y="162"/>
                </a:lnTo>
                <a:lnTo>
                  <a:pt x="192" y="248"/>
                </a:lnTo>
                <a:lnTo>
                  <a:pt x="175" y="335"/>
                </a:lnTo>
                <a:lnTo>
                  <a:pt x="168" y="424"/>
                </a:lnTo>
                <a:lnTo>
                  <a:pt x="162" y="513"/>
                </a:lnTo>
                <a:lnTo>
                  <a:pt x="165" y="601"/>
                </a:lnTo>
                <a:lnTo>
                  <a:pt x="173" y="688"/>
                </a:lnTo>
                <a:lnTo>
                  <a:pt x="189" y="776"/>
                </a:lnTo>
                <a:lnTo>
                  <a:pt x="210" y="861"/>
                </a:lnTo>
                <a:lnTo>
                  <a:pt x="236" y="947"/>
                </a:lnTo>
                <a:lnTo>
                  <a:pt x="271" y="1029"/>
                </a:lnTo>
                <a:lnTo>
                  <a:pt x="310" y="1108"/>
                </a:lnTo>
                <a:lnTo>
                  <a:pt x="353" y="1186"/>
                </a:lnTo>
                <a:lnTo>
                  <a:pt x="403" y="1259"/>
                </a:lnTo>
                <a:lnTo>
                  <a:pt x="458" y="1330"/>
                </a:lnTo>
                <a:lnTo>
                  <a:pt x="517" y="1395"/>
                </a:lnTo>
                <a:lnTo>
                  <a:pt x="578" y="1049"/>
                </a:lnTo>
                <a:lnTo>
                  <a:pt x="939" y="918"/>
                </a:lnTo>
              </a:path>
            </a:pathLst>
          </a:custGeom>
          <a:solidFill>
            <a:srgbClr val="00FF00"/>
          </a:solidFill>
          <a:ln w="12700" cap="rnd" cmpd="sng">
            <a:solidFill>
              <a:srgbClr val="0000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104306" tIns="52153" rIns="104306" bIns="52153"/>
          <a:lstStyle/>
          <a:p>
            <a:endParaRPr lang="zh-CN" altLang="en-US"/>
          </a:p>
        </p:txBody>
      </p:sp>
      <p:sp>
        <p:nvSpPr>
          <p:cNvPr id="59400" name="未知"/>
          <p:cNvSpPr>
            <a:spLocks/>
          </p:cNvSpPr>
          <p:nvPr/>
        </p:nvSpPr>
        <p:spPr bwMode="auto">
          <a:xfrm rot="571406">
            <a:off x="3135764" y="2608220"/>
            <a:ext cx="2686346" cy="3094517"/>
          </a:xfrm>
          <a:custGeom>
            <a:avLst/>
            <a:gdLst>
              <a:gd name="T0" fmla="*/ 939 w 1010"/>
              <a:gd name="T1" fmla="*/ 918 h 1396"/>
              <a:gd name="T2" fmla="*/ 900 w 1010"/>
              <a:gd name="T3" fmla="*/ 867 h 1396"/>
              <a:gd name="T4" fmla="*/ 868 w 1010"/>
              <a:gd name="T5" fmla="*/ 809 h 1396"/>
              <a:gd name="T6" fmla="*/ 840 w 1010"/>
              <a:gd name="T7" fmla="*/ 750 h 1396"/>
              <a:gd name="T8" fmla="*/ 820 w 1010"/>
              <a:gd name="T9" fmla="*/ 690 h 1396"/>
              <a:gd name="T10" fmla="*/ 806 w 1010"/>
              <a:gd name="T11" fmla="*/ 627 h 1396"/>
              <a:gd name="T12" fmla="*/ 798 w 1010"/>
              <a:gd name="T13" fmla="*/ 563 h 1396"/>
              <a:gd name="T14" fmla="*/ 797 w 1010"/>
              <a:gd name="T15" fmla="*/ 499 h 1396"/>
              <a:gd name="T16" fmla="*/ 803 w 1010"/>
              <a:gd name="T17" fmla="*/ 434 h 1396"/>
              <a:gd name="T18" fmla="*/ 1009 w 1010"/>
              <a:gd name="T19" fmla="*/ 529 h 1396"/>
              <a:gd name="T20" fmla="*/ 645 w 1010"/>
              <a:gd name="T21" fmla="*/ 0 h 1396"/>
              <a:gd name="T22" fmla="*/ 0 w 1010"/>
              <a:gd name="T23" fmla="*/ 63 h 1396"/>
              <a:gd name="T24" fmla="*/ 214 w 1010"/>
              <a:gd name="T25" fmla="*/ 162 h 1396"/>
              <a:gd name="T26" fmla="*/ 192 w 1010"/>
              <a:gd name="T27" fmla="*/ 248 h 1396"/>
              <a:gd name="T28" fmla="*/ 175 w 1010"/>
              <a:gd name="T29" fmla="*/ 335 h 1396"/>
              <a:gd name="T30" fmla="*/ 168 w 1010"/>
              <a:gd name="T31" fmla="*/ 424 h 1396"/>
              <a:gd name="T32" fmla="*/ 162 w 1010"/>
              <a:gd name="T33" fmla="*/ 513 h 1396"/>
              <a:gd name="T34" fmla="*/ 165 w 1010"/>
              <a:gd name="T35" fmla="*/ 601 h 1396"/>
              <a:gd name="T36" fmla="*/ 173 w 1010"/>
              <a:gd name="T37" fmla="*/ 688 h 1396"/>
              <a:gd name="T38" fmla="*/ 189 w 1010"/>
              <a:gd name="T39" fmla="*/ 776 h 1396"/>
              <a:gd name="T40" fmla="*/ 210 w 1010"/>
              <a:gd name="T41" fmla="*/ 861 h 1396"/>
              <a:gd name="T42" fmla="*/ 236 w 1010"/>
              <a:gd name="T43" fmla="*/ 947 h 1396"/>
              <a:gd name="T44" fmla="*/ 271 w 1010"/>
              <a:gd name="T45" fmla="*/ 1029 h 1396"/>
              <a:gd name="T46" fmla="*/ 310 w 1010"/>
              <a:gd name="T47" fmla="*/ 1108 h 1396"/>
              <a:gd name="T48" fmla="*/ 353 w 1010"/>
              <a:gd name="T49" fmla="*/ 1186 h 1396"/>
              <a:gd name="T50" fmla="*/ 403 w 1010"/>
              <a:gd name="T51" fmla="*/ 1259 h 1396"/>
              <a:gd name="T52" fmla="*/ 458 w 1010"/>
              <a:gd name="T53" fmla="*/ 1330 h 1396"/>
              <a:gd name="T54" fmla="*/ 517 w 1010"/>
              <a:gd name="T55" fmla="*/ 1395 h 1396"/>
              <a:gd name="T56" fmla="*/ 578 w 1010"/>
              <a:gd name="T57" fmla="*/ 1049 h 1396"/>
              <a:gd name="T58" fmla="*/ 939 w 1010"/>
              <a:gd name="T59" fmla="*/ 918 h 1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0" h="1396">
                <a:moveTo>
                  <a:pt x="939" y="918"/>
                </a:moveTo>
                <a:lnTo>
                  <a:pt x="900" y="867"/>
                </a:lnTo>
                <a:lnTo>
                  <a:pt x="868" y="809"/>
                </a:lnTo>
                <a:lnTo>
                  <a:pt x="840" y="750"/>
                </a:lnTo>
                <a:lnTo>
                  <a:pt x="820" y="690"/>
                </a:lnTo>
                <a:lnTo>
                  <a:pt x="806" y="627"/>
                </a:lnTo>
                <a:lnTo>
                  <a:pt x="798" y="563"/>
                </a:lnTo>
                <a:lnTo>
                  <a:pt x="797" y="499"/>
                </a:lnTo>
                <a:lnTo>
                  <a:pt x="803" y="434"/>
                </a:lnTo>
                <a:lnTo>
                  <a:pt x="1009" y="529"/>
                </a:lnTo>
                <a:lnTo>
                  <a:pt x="645" y="0"/>
                </a:lnTo>
                <a:lnTo>
                  <a:pt x="0" y="63"/>
                </a:lnTo>
                <a:lnTo>
                  <a:pt x="214" y="162"/>
                </a:lnTo>
                <a:lnTo>
                  <a:pt x="192" y="248"/>
                </a:lnTo>
                <a:lnTo>
                  <a:pt x="175" y="335"/>
                </a:lnTo>
                <a:lnTo>
                  <a:pt x="168" y="424"/>
                </a:lnTo>
                <a:lnTo>
                  <a:pt x="162" y="513"/>
                </a:lnTo>
                <a:lnTo>
                  <a:pt x="165" y="601"/>
                </a:lnTo>
                <a:lnTo>
                  <a:pt x="173" y="688"/>
                </a:lnTo>
                <a:lnTo>
                  <a:pt x="189" y="776"/>
                </a:lnTo>
                <a:lnTo>
                  <a:pt x="210" y="861"/>
                </a:lnTo>
                <a:lnTo>
                  <a:pt x="236" y="947"/>
                </a:lnTo>
                <a:lnTo>
                  <a:pt x="271" y="1029"/>
                </a:lnTo>
                <a:lnTo>
                  <a:pt x="310" y="1108"/>
                </a:lnTo>
                <a:lnTo>
                  <a:pt x="353" y="1186"/>
                </a:lnTo>
                <a:lnTo>
                  <a:pt x="403" y="1259"/>
                </a:lnTo>
                <a:lnTo>
                  <a:pt x="458" y="1330"/>
                </a:lnTo>
                <a:lnTo>
                  <a:pt x="517" y="1395"/>
                </a:lnTo>
                <a:lnTo>
                  <a:pt x="578" y="1049"/>
                </a:lnTo>
                <a:lnTo>
                  <a:pt x="939" y="918"/>
                </a:lnTo>
              </a:path>
            </a:pathLst>
          </a:custGeom>
          <a:solidFill>
            <a:srgbClr val="3399FF"/>
          </a:solidFill>
          <a:ln w="12700" cap="rnd" cmpd="sng">
            <a:solidFill>
              <a:srgbClr val="0000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104306" tIns="52153" rIns="104306" bIns="52153"/>
          <a:lstStyle/>
          <a:p>
            <a:endParaRPr lang="zh-CN" altLang="en-US"/>
          </a:p>
        </p:txBody>
      </p:sp>
      <p:sp>
        <p:nvSpPr>
          <p:cNvPr id="59401" name="未知"/>
          <p:cNvSpPr>
            <a:spLocks/>
          </p:cNvSpPr>
          <p:nvPr/>
        </p:nvSpPr>
        <p:spPr bwMode="auto">
          <a:xfrm rot="20871539">
            <a:off x="4864159" y="4610555"/>
            <a:ext cx="3570036" cy="2123104"/>
          </a:xfrm>
          <a:custGeom>
            <a:avLst/>
            <a:gdLst>
              <a:gd name="T0" fmla="*/ 1148 w 1493"/>
              <a:gd name="T1" fmla="*/ 231 h 916"/>
              <a:gd name="T2" fmla="*/ 1091 w 1493"/>
              <a:gd name="T3" fmla="*/ 251 h 916"/>
              <a:gd name="T4" fmla="*/ 1032 w 1493"/>
              <a:gd name="T5" fmla="*/ 269 h 916"/>
              <a:gd name="T6" fmla="*/ 971 w 1493"/>
              <a:gd name="T7" fmla="*/ 277 h 916"/>
              <a:gd name="T8" fmla="*/ 910 w 1493"/>
              <a:gd name="T9" fmla="*/ 281 h 916"/>
              <a:gd name="T10" fmla="*/ 849 w 1493"/>
              <a:gd name="T11" fmla="*/ 279 h 916"/>
              <a:gd name="T12" fmla="*/ 788 w 1493"/>
              <a:gd name="T13" fmla="*/ 270 h 916"/>
              <a:gd name="T14" fmla="*/ 727 w 1493"/>
              <a:gd name="T15" fmla="*/ 257 h 916"/>
              <a:gd name="T16" fmla="*/ 669 w 1493"/>
              <a:gd name="T17" fmla="*/ 238 h 916"/>
              <a:gd name="T18" fmla="*/ 614 w 1493"/>
              <a:gd name="T19" fmla="*/ 212 h 916"/>
              <a:gd name="T20" fmla="*/ 562 w 1493"/>
              <a:gd name="T21" fmla="*/ 182 h 916"/>
              <a:gd name="T22" fmla="*/ 714 w 1493"/>
              <a:gd name="T23" fmla="*/ 0 h 916"/>
              <a:gd name="T24" fmla="*/ 105 w 1493"/>
              <a:gd name="T25" fmla="*/ 218 h 916"/>
              <a:gd name="T26" fmla="*/ 44 w 1493"/>
              <a:gd name="T27" fmla="*/ 579 h 916"/>
              <a:gd name="T28" fmla="*/ 47 w 1493"/>
              <a:gd name="T29" fmla="*/ 582 h 916"/>
              <a:gd name="T30" fmla="*/ 0 w 1493"/>
              <a:gd name="T31" fmla="*/ 845 h 916"/>
              <a:gd name="T32" fmla="*/ 150 w 1493"/>
              <a:gd name="T33" fmla="*/ 666 h 916"/>
              <a:gd name="T34" fmla="*/ 224 w 1493"/>
              <a:gd name="T35" fmla="*/ 716 h 916"/>
              <a:gd name="T36" fmla="*/ 301 w 1493"/>
              <a:gd name="T37" fmla="*/ 762 h 916"/>
              <a:gd name="T38" fmla="*/ 379 w 1493"/>
              <a:gd name="T39" fmla="*/ 801 h 916"/>
              <a:gd name="T40" fmla="*/ 462 w 1493"/>
              <a:gd name="T41" fmla="*/ 834 h 916"/>
              <a:gd name="T42" fmla="*/ 546 w 1493"/>
              <a:gd name="T43" fmla="*/ 863 h 916"/>
              <a:gd name="T44" fmla="*/ 630 w 1493"/>
              <a:gd name="T45" fmla="*/ 884 h 916"/>
              <a:gd name="T46" fmla="*/ 719 w 1493"/>
              <a:gd name="T47" fmla="*/ 902 h 916"/>
              <a:gd name="T48" fmla="*/ 807 w 1493"/>
              <a:gd name="T49" fmla="*/ 912 h 916"/>
              <a:gd name="T50" fmla="*/ 896 w 1493"/>
              <a:gd name="T51" fmla="*/ 915 h 916"/>
              <a:gd name="T52" fmla="*/ 984 w 1493"/>
              <a:gd name="T53" fmla="*/ 912 h 916"/>
              <a:gd name="T54" fmla="*/ 1072 w 1493"/>
              <a:gd name="T55" fmla="*/ 903 h 916"/>
              <a:gd name="T56" fmla="*/ 1161 w 1493"/>
              <a:gd name="T57" fmla="*/ 887 h 916"/>
              <a:gd name="T58" fmla="*/ 1245 w 1493"/>
              <a:gd name="T59" fmla="*/ 867 h 916"/>
              <a:gd name="T60" fmla="*/ 1329 w 1493"/>
              <a:gd name="T61" fmla="*/ 841 h 916"/>
              <a:gd name="T62" fmla="*/ 1412 w 1493"/>
              <a:gd name="T63" fmla="*/ 807 h 916"/>
              <a:gd name="T64" fmla="*/ 1492 w 1493"/>
              <a:gd name="T65" fmla="*/ 768 h 916"/>
              <a:gd name="T66" fmla="*/ 1152 w 1493"/>
              <a:gd name="T67" fmla="*/ 572 h 916"/>
              <a:gd name="T68" fmla="*/ 1148 w 1493"/>
              <a:gd name="T69" fmla="*/ 231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3" h="916">
                <a:moveTo>
                  <a:pt x="1148" y="231"/>
                </a:moveTo>
                <a:lnTo>
                  <a:pt x="1091" y="251"/>
                </a:lnTo>
                <a:lnTo>
                  <a:pt x="1032" y="269"/>
                </a:lnTo>
                <a:lnTo>
                  <a:pt x="971" y="277"/>
                </a:lnTo>
                <a:lnTo>
                  <a:pt x="910" y="281"/>
                </a:lnTo>
                <a:lnTo>
                  <a:pt x="849" y="279"/>
                </a:lnTo>
                <a:lnTo>
                  <a:pt x="788" y="270"/>
                </a:lnTo>
                <a:lnTo>
                  <a:pt x="727" y="257"/>
                </a:lnTo>
                <a:lnTo>
                  <a:pt x="669" y="238"/>
                </a:lnTo>
                <a:lnTo>
                  <a:pt x="614" y="212"/>
                </a:lnTo>
                <a:lnTo>
                  <a:pt x="562" y="182"/>
                </a:lnTo>
                <a:lnTo>
                  <a:pt x="714" y="0"/>
                </a:lnTo>
                <a:lnTo>
                  <a:pt x="105" y="218"/>
                </a:lnTo>
                <a:lnTo>
                  <a:pt x="44" y="579"/>
                </a:lnTo>
                <a:lnTo>
                  <a:pt x="47" y="582"/>
                </a:lnTo>
                <a:lnTo>
                  <a:pt x="0" y="845"/>
                </a:lnTo>
                <a:lnTo>
                  <a:pt x="150" y="666"/>
                </a:lnTo>
                <a:lnTo>
                  <a:pt x="224" y="716"/>
                </a:lnTo>
                <a:lnTo>
                  <a:pt x="301" y="762"/>
                </a:lnTo>
                <a:lnTo>
                  <a:pt x="379" y="801"/>
                </a:lnTo>
                <a:lnTo>
                  <a:pt x="462" y="834"/>
                </a:lnTo>
                <a:lnTo>
                  <a:pt x="546" y="863"/>
                </a:lnTo>
                <a:lnTo>
                  <a:pt x="630" y="884"/>
                </a:lnTo>
                <a:lnTo>
                  <a:pt x="719" y="902"/>
                </a:lnTo>
                <a:lnTo>
                  <a:pt x="807" y="912"/>
                </a:lnTo>
                <a:lnTo>
                  <a:pt x="896" y="915"/>
                </a:lnTo>
                <a:lnTo>
                  <a:pt x="984" y="912"/>
                </a:lnTo>
                <a:lnTo>
                  <a:pt x="1072" y="903"/>
                </a:lnTo>
                <a:lnTo>
                  <a:pt x="1161" y="887"/>
                </a:lnTo>
                <a:lnTo>
                  <a:pt x="1245" y="867"/>
                </a:lnTo>
                <a:lnTo>
                  <a:pt x="1329" y="841"/>
                </a:lnTo>
                <a:lnTo>
                  <a:pt x="1412" y="807"/>
                </a:lnTo>
                <a:lnTo>
                  <a:pt x="1492" y="768"/>
                </a:lnTo>
                <a:lnTo>
                  <a:pt x="1152" y="572"/>
                </a:lnTo>
                <a:lnTo>
                  <a:pt x="1148" y="231"/>
                </a:lnTo>
              </a:path>
            </a:pathLst>
          </a:custGeom>
          <a:solidFill>
            <a:srgbClr val="FFFF00"/>
          </a:solidFill>
          <a:ln w="12700" cap="rnd" cmpd="sng">
            <a:solidFill>
              <a:srgbClr val="0000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104306" tIns="52153" rIns="104306" bIns="52153"/>
          <a:lstStyle/>
          <a:p>
            <a:endParaRPr lang="zh-CN" altLang="en-US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5150060" y="5443598"/>
            <a:ext cx="2957393" cy="110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123196" rIns="102663" bIns="123196" anchor="ctr" anchorCtr="1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检查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/>
                <a:cs typeface="方正大黑简体"/>
              </a:rPr>
              <a:t>CHECK</a:t>
            </a:r>
          </a:p>
        </p:txBody>
      </p:sp>
      <p:pic>
        <p:nvPicPr>
          <p:cNvPr id="59403" name="Picture 11" descr="戴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8" y="1344225"/>
            <a:ext cx="1678270" cy="196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216336" y="3590038"/>
            <a:ext cx="3118908" cy="110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123196" rIns="102663" bIns="123196" anchor="ctr" anchorCtr="1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执行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/>
                <a:cs typeface="方正大黑简体"/>
              </a:rPr>
              <a:t>DO</a:t>
            </a:r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3022518" y="3422010"/>
            <a:ext cx="2946254" cy="110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663" tIns="123196" rIns="102663" bIns="123196" anchor="ctr" anchorCtr="1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行动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700"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/>
                <a:cs typeface="方正大黑简体"/>
              </a:rPr>
              <a:t>ACTION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08928" y="3422010"/>
            <a:ext cx="1951529" cy="469020"/>
          </a:xfrm>
          <a:prstGeom prst="rect">
            <a:avLst/>
          </a:prstGeom>
        </p:spPr>
        <p:txBody>
          <a:bodyPr/>
          <a:lstStyle>
            <a:lvl1pPr marL="0" indent="0" algn="ctr" defTabSz="1043305" latinLnBrk="0">
              <a:spcBef>
                <a:spcPct val="0"/>
              </a:spcBef>
              <a:defRPr lang="zh-CN" altLang="en-US" sz="5000" b="0" i="0" u="none" smtClean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marL="391146" indent="-391146" algn="l"/>
            <a:r>
              <a:rPr lang="zh-CN" altLang="en-US" sz="2000" dirty="0" smtClean="0">
                <a:solidFill>
                  <a:srgbClr val="0070C0"/>
                </a:solidFill>
                <a:latin typeface="Hiragino Sans GB W3"/>
                <a:ea typeface="Hiragino Sans GB W3"/>
                <a:sym typeface="Arial" pitchFamily="34" charset="0"/>
              </a:rPr>
              <a:t>戴明</a:t>
            </a:r>
            <a:r>
              <a:rPr lang="en-US" sz="2000" dirty="0" smtClean="0">
                <a:solidFill>
                  <a:srgbClr val="0070C0"/>
                </a:solidFill>
                <a:latin typeface="Hiragino Sans GB W3"/>
                <a:ea typeface="Hiragino Sans GB W3"/>
                <a:sym typeface="Arial" pitchFamily="34" charset="0"/>
              </a:rPr>
              <a:t>PDCA</a:t>
            </a:r>
            <a:r>
              <a:rPr lang="zh-CN" altLang="en-US" sz="2000" dirty="0" smtClean="0">
                <a:solidFill>
                  <a:srgbClr val="0070C0"/>
                </a:solidFill>
                <a:latin typeface="Hiragino Sans GB W3"/>
                <a:ea typeface="Hiragino Sans GB W3"/>
                <a:sym typeface="Arial" pitchFamily="34" charset="0"/>
              </a:rPr>
              <a:t>循环</a:t>
            </a:r>
            <a:endParaRPr lang="zh-CN" altLang="en-US" sz="2000" dirty="0">
              <a:solidFill>
                <a:srgbClr val="0070C0"/>
              </a:solidFill>
              <a:latin typeface="Hiragino Sans GB W3"/>
              <a:ea typeface="Hiragino Sans GB W3"/>
              <a:sym typeface="Arial" pitchFamily="34" charset="0"/>
            </a:endParaRPr>
          </a:p>
        </p:txBody>
      </p:sp>
      <p:sp>
        <p:nvSpPr>
          <p:cNvPr id="16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2997256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3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43450149"/>
              </p:ext>
            </p:extLst>
          </p:nvPr>
        </p:nvGraphicFramePr>
        <p:xfrm>
          <a:off x="0" y="1620391"/>
          <a:ext cx="6570663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r:id="rId4" imgW="6877440" imgH="4555800" progId="MSGraph.Chart.8">
                  <p:embed/>
                </p:oleObj>
              </mc:Choice>
              <mc:Fallback>
                <p:oleObj r:id="rId4" imgW="6877440" imgH="4555800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20391"/>
                        <a:ext cx="6570663" cy="416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074353" y="2185461"/>
            <a:ext cx="67390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P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748260" y="3722217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D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895480" y="4198297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C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810082" y="2689545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A</a:t>
            </a:r>
          </a:p>
        </p:txBody>
      </p:sp>
      <p:graphicFrame>
        <p:nvGraphicFramePr>
          <p:cNvPr id="614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038366"/>
              </p:ext>
            </p:extLst>
          </p:nvPr>
        </p:nvGraphicFramePr>
        <p:xfrm>
          <a:off x="4589251" y="1658624"/>
          <a:ext cx="6664810" cy="4169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r:id="rId6" imgW="6941160" imgH="4492440" progId="MSGraph.Chart.8">
                  <p:embed/>
                </p:oleObj>
              </mc:Choice>
              <mc:Fallback>
                <p:oleObj r:id="rId6" imgW="6941160" imgH="4492440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251" y="1658624"/>
                        <a:ext cx="6664810" cy="4169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8547294" y="2929335"/>
            <a:ext cx="67390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P</a:t>
            </a: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6778057" y="4119534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D</a:t>
            </a: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6273091" y="2532019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C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7030540" y="2055939"/>
            <a:ext cx="673906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7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</a:rPr>
              <a:t>A</a:t>
            </a:r>
          </a:p>
        </p:txBody>
      </p:sp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1726539" y="5670293"/>
            <a:ext cx="2357746" cy="4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国内企业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6694515" y="5670293"/>
            <a:ext cx="2357746" cy="42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方正大黑简体"/>
                <a:cs typeface="方正大黑简体"/>
              </a:rPr>
              <a:t>国际企业</a:t>
            </a:r>
          </a:p>
        </p:txBody>
      </p:sp>
      <p:sp>
        <p:nvSpPr>
          <p:cNvPr id="15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计划与决策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91239408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ldLvl="0" autoUpdateAnimBg="0"/>
      <p:bldP spid="61445" grpId="0" bldLvl="0" autoUpdateAnimBg="0"/>
      <p:bldP spid="61446" grpId="0" bldLvl="0" autoUpdateAnimBg="0"/>
      <p:bldP spid="61447" grpId="0" bldLvl="0" autoUpdateAnimBg="0"/>
      <p:bldP spid="61449" grpId="0" bldLvl="0" autoUpdateAnimBg="0"/>
      <p:bldP spid="61450" grpId="0" bldLvl="0" autoUpdateAnimBg="0"/>
      <p:bldP spid="61451" grpId="0" bldLvl="0" autoUpdateAnimBg="0"/>
      <p:bldP spid="61452" grpId="0" bldLvl="0" autoUpdateAnimBg="0"/>
      <p:bldP spid="61453" grpId="0" bldLvl="0" autoUpdateAnimBg="0"/>
      <p:bldP spid="61454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总结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图画掘金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  <p:pic>
        <p:nvPicPr>
          <p:cNvPr id="3" name="Picture 3" descr="IMAG0446"/>
          <p:cNvPicPr>
            <a:picLocks noChangeAspect="1"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578" r="4819" b="2246"/>
          <a:stretch>
            <a:fillRect/>
          </a:stretch>
        </p:blipFill>
        <p:spPr bwMode="auto">
          <a:xfrm>
            <a:off x="1098228" y="1404367"/>
            <a:ext cx="8175576" cy="5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3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0693400" cy="7561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99" name="Connection Shape"/>
          <p:cNvCxnSpPr>
            <a:stCxn id="0" idx="0"/>
            <a:endCxn id="0" idx="0"/>
          </p:cNvCxnSpPr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0" name="Shape"/>
          <p:cNvSpPr/>
          <p:nvPr/>
        </p:nvSpPr>
        <p:spPr>
          <a:xfrm>
            <a:off x="8275320" y="4566285"/>
            <a:ext cx="2286635" cy="385445"/>
          </a:xfrm>
          <a:prstGeom prst="rect">
            <a:avLst/>
          </a:prstGeom>
          <a:noFill/>
          <a:ln w="9525">
            <a:noFill/>
          </a:ln>
          <a:effectLst/>
        </p:spPr>
        <p:txBody>
          <a:bodyPr lIns="91440" tIns="45720" rIns="91440" bIns="45720" anchor="t">
            <a:spAutoFit/>
          </a:bodyPr>
          <a:lstStyle/>
          <a:p>
            <a:pPr algn="l" defTabSz="914400">
              <a:spcBef>
                <a:spcPct val="0"/>
              </a:spcBef>
            </a:pPr>
            <a:r>
              <a:rPr lang="zh-CN" altLang="en-US" sz="1000" smtClean="0">
                <a:solidFill>
                  <a:schemeClr val="bg1"/>
                </a:solidFill>
                <a:latin typeface="微软雅黑"/>
                <a:ea typeface="微软雅黑"/>
              </a:rPr>
              <a:t>北京磐石方圆管理咨询有限责任公司</a:t>
            </a:r>
            <a:r>
              <a:rPr lang="en-US" sz="900" smtClean="0">
                <a:solidFill>
                  <a:schemeClr val="bg1"/>
                </a:solidFill>
                <a:latin typeface="Arial"/>
                <a:ea typeface="宋体"/>
              </a:rPr>
              <a:t> </a:t>
            </a:r>
            <a:br>
              <a:rPr lang="en-US" sz="900" smtClean="0">
                <a:solidFill>
                  <a:schemeClr val="bg1"/>
                </a:solidFill>
                <a:latin typeface="Arial"/>
                <a:ea typeface="宋体"/>
              </a:rPr>
            </a:br>
            <a:endParaRPr lang="en-US" sz="900" smtClean="0">
              <a:solidFill>
                <a:schemeClr val="bg1"/>
              </a:solidFill>
              <a:latin typeface="Arial"/>
              <a:ea typeface="宋体"/>
            </a:endParaRPr>
          </a:p>
        </p:txBody>
      </p:sp>
      <p:sp>
        <p:nvSpPr>
          <p:cNvPr id="55301" name="Shape"/>
          <p:cNvSpPr/>
          <p:nvPr/>
        </p:nvSpPr>
        <p:spPr>
          <a:xfrm>
            <a:off x="774065" y="2065655"/>
            <a:ext cx="5276850" cy="12014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7200" b="1" smtClean="0">
                <a:solidFill>
                  <a:schemeClr val="accent2">
                    <a:satMod val="154999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宋体"/>
              </a:rPr>
              <a:t>Thank You!</a:t>
            </a:r>
          </a:p>
        </p:txBody>
      </p:sp>
      <p:pic>
        <p:nvPicPr>
          <p:cNvPr id="55302" name="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0" y="4494530"/>
            <a:ext cx="1069340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03" name="Shape"/>
          <p:cNvSpPr/>
          <p:nvPr/>
        </p:nvSpPr>
        <p:spPr>
          <a:xfrm>
            <a:off x="702945" y="4709160"/>
            <a:ext cx="1786255" cy="22529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spAutoFit/>
          </a:bodyPr>
          <a:lstStyle/>
          <a:p>
            <a:pPr algn="l"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当我们有意识      </a:t>
            </a:r>
            <a:endParaRPr lang="en-US" sz="1200" dirty="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并允许自己的选择      </a:t>
            </a:r>
            <a:endParaRPr lang="en-US" sz="1200" dirty="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也更有意识时      </a:t>
            </a:r>
            <a:endParaRPr lang="en-US" sz="1200" dirty="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我们将朝着     </a:t>
            </a:r>
            <a:endParaRPr lang="en-US" sz="1200" dirty="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成长的方向      </a:t>
            </a:r>
            <a:endParaRPr lang="en-US" sz="1200" dirty="0" smtClean="0">
              <a:solidFill>
                <a:schemeClr val="bg1"/>
              </a:solidFill>
              <a:latin typeface="Hiragino Sans GB W3"/>
              <a:ea typeface="Hiragino Sans GB W3"/>
            </a:endParaRPr>
          </a:p>
          <a:p>
            <a:pPr defTabSz="1043305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</a:rPr>
              <a:t>前进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事实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掘金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风云榜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36734"/>
              </p:ext>
            </p:extLst>
          </p:nvPr>
        </p:nvGraphicFramePr>
        <p:xfrm>
          <a:off x="522164" y="1344091"/>
          <a:ext cx="9267825" cy="567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工作表" r:id="rId5" imgW="9267721" imgH="5677020" progId="Excel.Sheet.12">
                  <p:embed/>
                </p:oleObj>
              </mc:Choice>
              <mc:Fallback>
                <p:oleObj name="工作表" r:id="rId5" imgW="9267721" imgH="56770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164" y="1344091"/>
                        <a:ext cx="9267825" cy="567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回顾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>
                <a:solidFill>
                  <a:srgbClr val="0070C0"/>
                </a:solidFill>
                <a:latin typeface="Hiragino Sans GB W3"/>
                <a:ea typeface="Hiragino Sans GB W3"/>
              </a:rPr>
              <a:t>掘金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决策思路</a:t>
            </a:r>
            <a:r>
              <a:rPr lang="zh-CN" altLang="en-US" sz="4400" dirty="0">
                <a:solidFill>
                  <a:srgbClr val="0070C0"/>
                </a:solidFill>
                <a:latin typeface="Hiragino Sans GB W3"/>
                <a:ea typeface="Hiragino Sans GB W3"/>
              </a:rPr>
              <a:t>和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结果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26759" y="1623949"/>
            <a:ext cx="3564467" cy="53294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  <a:effectLst/>
          <a:extLst/>
        </p:spPr>
        <p:txBody>
          <a:bodyPr wrap="square" lIns="104306" tIns="52153" rIns="104306" bIns="52153">
            <a:spAutoFit/>
          </a:bodyPr>
          <a:lstStyle/>
          <a:p>
            <a:pPr algn="ctr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26760" y="2671625"/>
            <a:ext cx="3564467" cy="53294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  <a:effectLst/>
          <a:extLst/>
        </p:spPr>
        <p:txBody>
          <a:bodyPr lIns="104306" tIns="52153" rIns="104306" bIns="52153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环境识别</a:t>
            </a:r>
            <a:endParaRPr lang="zh-CN" alt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441658" y="3204567"/>
            <a:ext cx="534670" cy="42007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B0F0">
              <a:alpha val="53000"/>
            </a:srgbClr>
          </a:solidFill>
          <a:ln>
            <a:noFill/>
          </a:ln>
          <a:effectLst/>
          <a:extLst/>
        </p:spPr>
        <p:txBody>
          <a:bodyPr wrap="none" lIns="104306" tIns="52153" rIns="104306" bIns="52153" anchor="ctr"/>
          <a:lstStyle/>
          <a:p>
            <a:pPr algn="ctr"/>
            <a:endParaRPr lang="zh-CN" alt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882204" y="3766622"/>
            <a:ext cx="3609022" cy="53294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  <a:effectLst/>
          <a:extLst/>
        </p:spPr>
        <p:txBody>
          <a:bodyPr wrap="square" lIns="104306" tIns="52153" rIns="104306" bIns="52153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整合资源</a:t>
            </a:r>
            <a:endParaRPr lang="zh-CN" alt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82205" y="5004767"/>
            <a:ext cx="3609022" cy="53294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  <a:effectLst/>
          <a:extLst/>
        </p:spPr>
        <p:txBody>
          <a:bodyPr wrap="square" lIns="104306" tIns="52153" rIns="104306" bIns="52153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计划与决策</a:t>
            </a:r>
            <a:endParaRPr lang="zh-CN" altLang="en-US" dirty="0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441658" y="2196455"/>
            <a:ext cx="534670" cy="42007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B0F0">
              <a:alpha val="53000"/>
            </a:srgbClr>
          </a:solidFill>
          <a:ln>
            <a:noFill/>
          </a:ln>
          <a:effectLst/>
          <a:extLst/>
        </p:spPr>
        <p:txBody>
          <a:bodyPr wrap="none" lIns="104306" tIns="52153" rIns="104306" bIns="52153" anchor="ctr"/>
          <a:lstStyle/>
          <a:p>
            <a:pPr algn="ctr"/>
            <a:endParaRPr lang="zh-CN" altLang="en-US"/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441658" y="4356667"/>
            <a:ext cx="534670" cy="504084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B0F0">
              <a:alpha val="53000"/>
            </a:srgbClr>
          </a:solidFill>
          <a:ln>
            <a:noFill/>
          </a:ln>
          <a:effectLst/>
          <a:extLst/>
        </p:spPr>
        <p:txBody>
          <a:bodyPr wrap="none" lIns="104306" tIns="52153" rIns="104306" bIns="52153" anchor="ctr"/>
          <a:lstStyle/>
          <a:p>
            <a:pPr algn="ctr"/>
            <a:endParaRPr lang="zh-CN" altLang="en-US"/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2441658" y="5580831"/>
            <a:ext cx="534670" cy="42007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B0F0">
              <a:alpha val="53000"/>
            </a:srgbClr>
          </a:solidFill>
          <a:ln>
            <a:noFill/>
          </a:ln>
          <a:effectLst/>
          <a:extLst/>
        </p:spPr>
        <p:txBody>
          <a:bodyPr wrap="none" lIns="104306" tIns="52153" rIns="104306" bIns="52153" anchor="ctr"/>
          <a:lstStyle/>
          <a:p>
            <a:pPr algn="ctr"/>
            <a:endParaRPr lang="zh-CN" altLang="en-US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882204" y="6214894"/>
            <a:ext cx="3609023" cy="590073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  <a:effectLst/>
          <a:extLst/>
        </p:spPr>
        <p:txBody>
          <a:bodyPr wrap="square" lIns="104306" tIns="52153" rIns="104306" bIns="52153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成果最大化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15311" y="2612633"/>
            <a:ext cx="5382018" cy="3755074"/>
            <a:chOff x="3602932" y="2484487"/>
            <a:chExt cx="6494398" cy="4531190"/>
          </a:xfrm>
        </p:grpSpPr>
        <p:pic>
          <p:nvPicPr>
            <p:cNvPr id="18" name="Picture 3" descr="E:\磐石方圆\研产销\培训研发\产品研发记录\沙漠掘金\沙漠掘金_项目教具\地图\沙漠掘金 地图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3817246" y="2484487"/>
              <a:ext cx="6280084" cy="4531190"/>
            </a:xfrm>
            <a:prstGeom prst="rect">
              <a:avLst/>
            </a:prstGeom>
            <a:noFill/>
            <a:scene3d>
              <a:camera prst="perspectiveRelaxed" fov="3900000">
                <a:rot lat="18573591" lon="0" rev="21599989"/>
              </a:camera>
              <a:lightRig rig="threePt" dir="t"/>
            </a:scene3d>
            <a:sp3d z="146050"/>
          </p:spPr>
        </p:pic>
        <p:sp>
          <p:nvSpPr>
            <p:cNvPr id="19" name="圆角矩形标注 18"/>
            <p:cNvSpPr/>
            <p:nvPr/>
          </p:nvSpPr>
          <p:spPr>
            <a:xfrm>
              <a:off x="3602932" y="5211792"/>
              <a:ext cx="785818" cy="523879"/>
            </a:xfrm>
            <a:prstGeom prst="wedgeRoundRectCallout">
              <a:avLst>
                <a:gd name="adj1" fmla="val -14611"/>
                <a:gd name="adj2" fmla="val 87833"/>
                <a:gd name="adj3" fmla="val 16667"/>
              </a:avLst>
            </a:prstGeom>
            <a:gradFill flip="none" rotWithShape="1"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28000">
                  <a:schemeClr val="bg1">
                    <a:lumMod val="85000"/>
                    <a:alpha val="98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27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FF6600"/>
                  </a:solidFill>
                  <a:latin typeface="Hiragino Sans GB W3" pitchFamily="34" charset="-122"/>
                  <a:ea typeface="Hiragino Sans GB W3" pitchFamily="34" charset="-122"/>
                </a:rPr>
                <a:t>大本营</a:t>
              </a:r>
            </a:p>
          </p:txBody>
        </p:sp>
        <p:sp>
          <p:nvSpPr>
            <p:cNvPr id="20" name="圆角矩形标注 19"/>
            <p:cNvSpPr/>
            <p:nvPr/>
          </p:nvSpPr>
          <p:spPr>
            <a:xfrm>
              <a:off x="8675030" y="2997214"/>
              <a:ext cx="785818" cy="523879"/>
            </a:xfrm>
            <a:prstGeom prst="wedgeRoundRectCallout">
              <a:avLst>
                <a:gd name="adj1" fmla="val -14611"/>
                <a:gd name="adj2" fmla="val 87833"/>
                <a:gd name="adj3" fmla="val 16667"/>
              </a:avLst>
            </a:prstGeom>
            <a:gradFill flip="none" rotWithShape="1"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28000">
                  <a:schemeClr val="bg1">
                    <a:lumMod val="85000"/>
                    <a:alpha val="98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27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rgbClr val="FF6600"/>
                  </a:solidFill>
                  <a:latin typeface="Hiragino Sans GB W3" pitchFamily="34" charset="-122"/>
                  <a:ea typeface="Hiragino Sans GB W3" pitchFamily="34" charset="-122"/>
                </a:rPr>
                <a:t>金  矿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V="1">
              <a:off x="4174458" y="3067903"/>
              <a:ext cx="4786312" cy="2143125"/>
            </a:xfrm>
            <a:prstGeom prst="straightConnector1">
              <a:avLst/>
            </a:prstGeom>
            <a:ln w="25400">
              <a:solidFill>
                <a:srgbClr val="63788F">
                  <a:alpha val="59000"/>
                </a:srgbClr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4531645" y="3425091"/>
              <a:ext cx="4429125" cy="2000250"/>
            </a:xfrm>
            <a:prstGeom prst="straightConnector1">
              <a:avLst/>
            </a:prstGeom>
            <a:ln w="25400">
              <a:solidFill>
                <a:srgbClr val="63788F">
                  <a:alpha val="59000"/>
                </a:srgb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73569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图片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2644" y="3564607"/>
            <a:ext cx="4143375" cy="293528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1" name="Rectangle 3"/>
          <p:cNvSpPr>
            <a:spLocks noGrp="1" noChangeArrowheads="1"/>
          </p:cNvSpPr>
          <p:nvPr/>
        </p:nvSpPr>
        <p:spPr bwMode="auto">
          <a:xfrm>
            <a:off x="852239" y="1548383"/>
            <a:ext cx="8911167" cy="243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出发时到底要买几个帐篷、指南针、水和食物？</a:t>
            </a:r>
          </a:p>
          <a:p>
            <a:pPr marL="391146" indent="-391146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</p:txBody>
      </p:sp>
      <p:sp>
        <p:nvSpPr>
          <p:cNvPr id="5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目标的威力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545465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AutoShape 2"/>
          <p:cNvSpPr>
            <a:spLocks noChangeArrowheads="1"/>
          </p:cNvSpPr>
          <p:nvPr/>
        </p:nvSpPr>
        <p:spPr bwMode="auto">
          <a:xfrm>
            <a:off x="3831802" y="465578"/>
            <a:ext cx="6772487" cy="596499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zh-CN" altLang="en-US"/>
          </a:p>
        </p:txBody>
      </p:sp>
      <p:sp>
        <p:nvSpPr>
          <p:cNvPr id="92163" name="AutoShape 3"/>
          <p:cNvSpPr>
            <a:spLocks noChangeArrowheads="1"/>
          </p:cNvSpPr>
          <p:nvPr/>
        </p:nvSpPr>
        <p:spPr bwMode="auto">
          <a:xfrm>
            <a:off x="6616541" y="455076"/>
            <a:ext cx="1292119" cy="1023922"/>
          </a:xfrm>
          <a:prstGeom prst="triangle">
            <a:avLst>
              <a:gd name="adj" fmla="val 4438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r>
              <a:rPr lang="en-US" sz="2700">
                <a:solidFill>
                  <a:schemeClr val="bg1"/>
                </a:solidFill>
                <a:latin typeface="Tahoma" pitchFamily="34" charset="0"/>
              </a:rPr>
              <a:t>3%</a:t>
            </a:r>
          </a:p>
        </p:txBody>
      </p:sp>
      <p:sp>
        <p:nvSpPr>
          <p:cNvPr id="92164" name="AutoShape 4"/>
          <p:cNvSpPr>
            <a:spLocks noChangeArrowheads="1"/>
          </p:cNvSpPr>
          <p:nvPr/>
        </p:nvSpPr>
        <p:spPr bwMode="auto">
          <a:xfrm flipV="1">
            <a:off x="5970482" y="1473746"/>
            <a:ext cx="2584238" cy="1176196"/>
          </a:xfrm>
          <a:custGeom>
            <a:avLst/>
            <a:gdLst>
              <a:gd name="G0" fmla="+- 5801 0 0"/>
              <a:gd name="G1" fmla="+- 21600 0 5801"/>
              <a:gd name="G2" fmla="*/ 5801 1 2"/>
              <a:gd name="G3" fmla="+- 21600 0 G2"/>
              <a:gd name="G4" fmla="+/ 5801 21600 2"/>
              <a:gd name="G5" fmla="+/ G1 0 2"/>
              <a:gd name="G6" fmla="*/ 21600 21600 5801"/>
              <a:gd name="G7" fmla="*/ G6 1 2"/>
              <a:gd name="G8" fmla="+- 21600 0 G7"/>
              <a:gd name="G9" fmla="*/ 21600 1 2"/>
              <a:gd name="G10" fmla="+- 5801 0 G9"/>
              <a:gd name="G11" fmla="?: G10 G8 0"/>
              <a:gd name="G12" fmla="?: G10 G7 21600"/>
              <a:gd name="T0" fmla="*/ 18699 w 21600"/>
              <a:gd name="T1" fmla="*/ 10800 h 21600"/>
              <a:gd name="T2" fmla="*/ 10800 w 21600"/>
              <a:gd name="T3" fmla="*/ 21600 h 21600"/>
              <a:gd name="T4" fmla="*/ 2901 w 21600"/>
              <a:gd name="T5" fmla="*/ 10800 h 21600"/>
              <a:gd name="T6" fmla="*/ 10800 w 21600"/>
              <a:gd name="T7" fmla="*/ 0 h 21600"/>
              <a:gd name="T8" fmla="*/ 4701 w 21600"/>
              <a:gd name="T9" fmla="*/ 4701 h 21600"/>
              <a:gd name="T10" fmla="*/ 16899 w 21600"/>
              <a:gd name="T11" fmla="*/ 1689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801" y="21600"/>
                </a:lnTo>
                <a:lnTo>
                  <a:pt x="1579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104306" tIns="52153" rIns="104306" bIns="52153" anchor="ctr"/>
          <a:lstStyle/>
          <a:p>
            <a:r>
              <a:rPr lang="en-US" sz="2700">
                <a:solidFill>
                  <a:schemeClr val="bg1"/>
                </a:solidFill>
                <a:latin typeface="Tahoma" pitchFamily="34" charset="0"/>
              </a:rPr>
              <a:t>10%</a:t>
            </a:r>
          </a:p>
        </p:txBody>
      </p:sp>
      <p:sp>
        <p:nvSpPr>
          <p:cNvPr id="92165" name="AutoShape 5"/>
          <p:cNvSpPr>
            <a:spLocks noChangeArrowheads="1"/>
          </p:cNvSpPr>
          <p:nvPr/>
        </p:nvSpPr>
        <p:spPr bwMode="auto">
          <a:xfrm flipV="1">
            <a:off x="3831802" y="5338392"/>
            <a:ext cx="6861598" cy="1092182"/>
          </a:xfrm>
          <a:custGeom>
            <a:avLst/>
            <a:gdLst>
              <a:gd name="G0" fmla="+- 2045 0 0"/>
              <a:gd name="G1" fmla="+- 21600 0 2045"/>
              <a:gd name="G2" fmla="*/ 2045 1 2"/>
              <a:gd name="G3" fmla="+- 21600 0 G2"/>
              <a:gd name="G4" fmla="+/ 2045 21600 2"/>
              <a:gd name="G5" fmla="+/ G1 0 2"/>
              <a:gd name="G6" fmla="*/ 21600 21600 2045"/>
              <a:gd name="G7" fmla="*/ G6 1 2"/>
              <a:gd name="G8" fmla="+- 21600 0 G7"/>
              <a:gd name="G9" fmla="*/ 21600 1 2"/>
              <a:gd name="G10" fmla="+- 2045 0 G9"/>
              <a:gd name="G11" fmla="?: G10 G8 0"/>
              <a:gd name="G12" fmla="?: G10 G7 21600"/>
              <a:gd name="T0" fmla="*/ 20577 w 21600"/>
              <a:gd name="T1" fmla="*/ 10800 h 21600"/>
              <a:gd name="T2" fmla="*/ 10800 w 21600"/>
              <a:gd name="T3" fmla="*/ 21600 h 21600"/>
              <a:gd name="T4" fmla="*/ 1023 w 21600"/>
              <a:gd name="T5" fmla="*/ 10800 h 21600"/>
              <a:gd name="T6" fmla="*/ 10800 w 21600"/>
              <a:gd name="T7" fmla="*/ 0 h 21600"/>
              <a:gd name="T8" fmla="*/ 2823 w 21600"/>
              <a:gd name="T9" fmla="*/ 2823 h 21600"/>
              <a:gd name="T10" fmla="*/ 18777 w 21600"/>
              <a:gd name="T11" fmla="*/ 187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045" y="21600"/>
                </a:lnTo>
                <a:lnTo>
                  <a:pt x="19555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104306" tIns="52153" rIns="104306" bIns="52153" anchor="ctr"/>
          <a:lstStyle/>
          <a:p>
            <a:r>
              <a:rPr lang="en-US" sz="2700">
                <a:latin typeface="Tahoma" pitchFamily="34" charset="0"/>
              </a:rPr>
              <a:t>27%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1178874" y="633606"/>
            <a:ext cx="5346700" cy="73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100">
                <a:latin typeface="Times New Roman" pitchFamily="18" charset="0"/>
              </a:rPr>
              <a:t>有清晰且长期</a:t>
            </a:r>
            <a:r>
              <a:rPr lang="zh-CN" altLang="en-US" sz="4100">
                <a:latin typeface="Tahoma" pitchFamily="34" charset="0"/>
              </a:rPr>
              <a:t>的目标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73908" y="1725788"/>
            <a:ext cx="5346700" cy="73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100">
                <a:latin typeface="Times New Roman" pitchFamily="18" charset="0"/>
              </a:rPr>
              <a:t>有清晰但短期</a:t>
            </a:r>
            <a:r>
              <a:rPr lang="zh-CN" altLang="en-US" sz="4100">
                <a:latin typeface="Tahoma" pitchFamily="34" charset="0"/>
              </a:rPr>
              <a:t>的目标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1336675" y="3574097"/>
            <a:ext cx="3564467" cy="73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100">
                <a:latin typeface="Times New Roman" pitchFamily="18" charset="0"/>
              </a:rPr>
              <a:t>有较模糊</a:t>
            </a:r>
            <a:r>
              <a:rPr lang="zh-CN" altLang="en-US" sz="4100">
                <a:latin typeface="Tahoma" pitchFamily="34" charset="0"/>
              </a:rPr>
              <a:t>目标</a:t>
            </a:r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1693122" y="5422406"/>
            <a:ext cx="2049568" cy="73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100">
                <a:latin typeface="Times New Roman" pitchFamily="18" charset="0"/>
              </a:rPr>
              <a:t>无</a:t>
            </a:r>
            <a:r>
              <a:rPr lang="zh-CN" altLang="en-US" sz="4100">
                <a:latin typeface="Tahoma" pitchFamily="34" charset="0"/>
              </a:rPr>
              <a:t>目标</a:t>
            </a:r>
          </a:p>
        </p:txBody>
      </p:sp>
      <p:sp>
        <p:nvSpPr>
          <p:cNvPr id="92170" name="AutoShape 10"/>
          <p:cNvSpPr>
            <a:spLocks noChangeArrowheads="1"/>
          </p:cNvSpPr>
          <p:nvPr/>
        </p:nvSpPr>
        <p:spPr bwMode="auto">
          <a:xfrm>
            <a:off x="4147406" y="381564"/>
            <a:ext cx="6861598" cy="6049010"/>
          </a:xfrm>
          <a:prstGeom prst="triangle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zh-CN" altLang="en-US"/>
          </a:p>
        </p:txBody>
      </p:sp>
      <p:sp>
        <p:nvSpPr>
          <p:cNvPr id="92171" name="AutoShape 11"/>
          <p:cNvSpPr>
            <a:spLocks noChangeArrowheads="1"/>
          </p:cNvSpPr>
          <p:nvPr/>
        </p:nvSpPr>
        <p:spPr bwMode="auto">
          <a:xfrm flipV="1">
            <a:off x="4455583" y="2565929"/>
            <a:ext cx="5614035" cy="2772463"/>
          </a:xfrm>
          <a:custGeom>
            <a:avLst/>
            <a:gdLst>
              <a:gd name="G0" fmla="+- 5978 0 0"/>
              <a:gd name="G1" fmla="+- 21600 0 5978"/>
              <a:gd name="G2" fmla="*/ 5978 1 2"/>
              <a:gd name="G3" fmla="+- 21600 0 G2"/>
              <a:gd name="G4" fmla="+/ 5978 21600 2"/>
              <a:gd name="G5" fmla="+/ G1 0 2"/>
              <a:gd name="G6" fmla="*/ 21600 21600 5978"/>
              <a:gd name="G7" fmla="*/ G6 1 2"/>
              <a:gd name="G8" fmla="+- 21600 0 G7"/>
              <a:gd name="G9" fmla="*/ 21600 1 2"/>
              <a:gd name="G10" fmla="+- 5978 0 G9"/>
              <a:gd name="G11" fmla="?: G10 G8 0"/>
              <a:gd name="G12" fmla="?: G10 G7 21600"/>
              <a:gd name="T0" fmla="*/ 18611 w 21600"/>
              <a:gd name="T1" fmla="*/ 10800 h 21600"/>
              <a:gd name="T2" fmla="*/ 10800 w 21600"/>
              <a:gd name="T3" fmla="*/ 21600 h 21600"/>
              <a:gd name="T4" fmla="*/ 2989 w 21600"/>
              <a:gd name="T5" fmla="*/ 10800 h 21600"/>
              <a:gd name="T6" fmla="*/ 10800 w 21600"/>
              <a:gd name="T7" fmla="*/ 0 h 21600"/>
              <a:gd name="T8" fmla="*/ 4789 w 21600"/>
              <a:gd name="T9" fmla="*/ 4789 h 21600"/>
              <a:gd name="T10" fmla="*/ 16811 w 21600"/>
              <a:gd name="T11" fmla="*/ 1681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78" y="21600"/>
                </a:lnTo>
                <a:lnTo>
                  <a:pt x="1562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104306" tIns="52153" rIns="104306" bIns="52153" anchor="ctr"/>
          <a:lstStyle/>
          <a:p>
            <a:r>
              <a:rPr lang="en-US" sz="2700">
                <a:solidFill>
                  <a:schemeClr val="bg1"/>
                </a:solidFill>
                <a:latin typeface="Tahoma" pitchFamily="34" charset="0"/>
              </a:rPr>
              <a:t>60%</a:t>
            </a:r>
          </a:p>
        </p:txBody>
      </p:sp>
      <p:sp>
        <p:nvSpPr>
          <p:cNvPr id="92172" name="AutoShape 12"/>
          <p:cNvSpPr>
            <a:spLocks/>
          </p:cNvSpPr>
          <p:nvPr/>
        </p:nvSpPr>
        <p:spPr bwMode="auto">
          <a:xfrm>
            <a:off x="3430799" y="637107"/>
            <a:ext cx="1069340" cy="672112"/>
          </a:xfrm>
          <a:prstGeom prst="borderCallout1">
            <a:avLst>
              <a:gd name="adj1" fmla="val 18750"/>
              <a:gd name="adj2" fmla="val 108333"/>
              <a:gd name="adj3" fmla="val 42449"/>
              <a:gd name="adj4" fmla="val 32083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</a:pPr>
            <a:endParaRPr lang="zh-CN" altLang="en-US"/>
          </a:p>
        </p:txBody>
      </p:sp>
      <p:sp>
        <p:nvSpPr>
          <p:cNvPr id="92173" name="AutoShape 13"/>
          <p:cNvSpPr>
            <a:spLocks/>
          </p:cNvSpPr>
          <p:nvPr/>
        </p:nvSpPr>
        <p:spPr bwMode="auto">
          <a:xfrm>
            <a:off x="378725" y="367562"/>
            <a:ext cx="5389400" cy="2222871"/>
          </a:xfrm>
          <a:prstGeom prst="borderCallout1">
            <a:avLst>
              <a:gd name="adj1" fmla="val 5671"/>
              <a:gd name="adj2" fmla="val 101653"/>
              <a:gd name="adj3" fmla="val 39292"/>
              <a:gd name="adj4" fmla="val 11874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</a:pPr>
            <a:r>
              <a:rPr lang="zh-CN" altLang="en-US" sz="2300"/>
              <a:t>   </a:t>
            </a:r>
            <a:r>
              <a:rPr lang="en-US" sz="2300"/>
              <a:t>25</a:t>
            </a:r>
            <a:r>
              <a:rPr lang="zh-CN" altLang="en-US" sz="2300"/>
              <a:t>年来几乎都不曾更改过自己的人生目标。他们都朝着同一个方向不懈地努力，现在，他们几乎都成了社会备界的顶尖成功人士，他们中不乏白手创业者、行业领袖、社会精英。</a:t>
            </a:r>
          </a:p>
        </p:txBody>
      </p:sp>
      <p:sp>
        <p:nvSpPr>
          <p:cNvPr id="92174" name="AutoShape 14"/>
          <p:cNvSpPr>
            <a:spLocks/>
          </p:cNvSpPr>
          <p:nvPr/>
        </p:nvSpPr>
        <p:spPr bwMode="auto">
          <a:xfrm>
            <a:off x="293327" y="4655778"/>
            <a:ext cx="5305857" cy="1585765"/>
          </a:xfrm>
          <a:prstGeom prst="borderCallout1">
            <a:avLst>
              <a:gd name="adj1" fmla="val 7940"/>
              <a:gd name="adj2" fmla="val 101681"/>
              <a:gd name="adj3" fmla="val 59866"/>
              <a:gd name="adj4" fmla="val 11945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</a:pPr>
            <a:r>
              <a:rPr lang="zh-CN" altLang="en-US" sz="2300"/>
              <a:t>   几乎都生活在社会的最底层，他们的生活都过得很不如意，常常失业。靠社会救济，并且常常都在抱怨他人，抱怨社会，抱怨世界。</a:t>
            </a:r>
          </a:p>
        </p:txBody>
      </p:sp>
      <p:sp>
        <p:nvSpPr>
          <p:cNvPr id="92175" name="AutoShape 15"/>
          <p:cNvSpPr>
            <a:spLocks/>
          </p:cNvSpPr>
          <p:nvPr/>
        </p:nvSpPr>
        <p:spPr bwMode="auto">
          <a:xfrm>
            <a:off x="256197" y="2985999"/>
            <a:ext cx="5389400" cy="1589265"/>
          </a:xfrm>
          <a:prstGeom prst="borderCallout1">
            <a:avLst>
              <a:gd name="adj1" fmla="val 7931"/>
              <a:gd name="adj2" fmla="val 101653"/>
              <a:gd name="adj3" fmla="val 49009"/>
              <a:gd name="adj4" fmla="val 11949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</a:pPr>
            <a:r>
              <a:rPr lang="zh-CN" altLang="en-US" sz="2300"/>
              <a:t>  几乎都生活在社会的中下层面，他们能安稳地生活与工作，但都没有什么特别的成绩。</a:t>
            </a:r>
          </a:p>
        </p:txBody>
      </p:sp>
      <p:sp>
        <p:nvSpPr>
          <p:cNvPr id="92176" name="AutoShape 16"/>
          <p:cNvSpPr>
            <a:spLocks/>
          </p:cNvSpPr>
          <p:nvPr/>
        </p:nvSpPr>
        <p:spPr bwMode="auto">
          <a:xfrm>
            <a:off x="293326" y="1319720"/>
            <a:ext cx="5389400" cy="1904318"/>
          </a:xfrm>
          <a:prstGeom prst="borderCallout1">
            <a:avLst>
              <a:gd name="adj1" fmla="val 6611"/>
              <a:gd name="adj2" fmla="val 101653"/>
              <a:gd name="adj3" fmla="val 40861"/>
              <a:gd name="adj4" fmla="val 11949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</a:pPr>
            <a:r>
              <a:rPr lang="zh-CN" altLang="en-US" sz="2300" dirty="0"/>
              <a:t>  大都生活在社会的中上层。他们的共同特点是，那些短期目标不断被达成，生活状态稳步上升，成为各行各业的不可或缺的专业人士。如医生、律师、工程师、高级主管等等</a:t>
            </a:r>
          </a:p>
        </p:txBody>
      </p:sp>
    </p:spTree>
    <p:extLst>
      <p:ext uri="{BB962C8B-B14F-4D97-AF65-F5344CB8AC3E}">
        <p14:creationId xmlns:p14="http://schemas.microsoft.com/office/powerpoint/2010/main" val="18324241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 autoUpdateAnimBg="0"/>
      <p:bldP spid="92166" grpId="1" autoUpdateAnimBg="0"/>
      <p:bldP spid="92167" grpId="0" autoUpdateAnimBg="0"/>
      <p:bldP spid="92167" grpId="1" autoUpdateAnimBg="0"/>
      <p:bldP spid="92168" grpId="0" autoUpdateAnimBg="0"/>
      <p:bldP spid="92168" grpId="1" autoUpdateAnimBg="0"/>
      <p:bldP spid="92169" grpId="0" autoUpdateAnimBg="0"/>
      <p:bldP spid="92169" grpId="1" autoUpdateAnimBg="0"/>
      <p:bldP spid="92173" grpId="0" bldLvl="0" animBg="1" autoUpdateAnimBg="0"/>
      <p:bldP spid="92173" grpId="1" bldLvl="0" animBg="1" autoUpdateAnimBg="0"/>
      <p:bldP spid="92174" grpId="0" bldLvl="0" animBg="1" autoUpdateAnimBg="0"/>
      <p:bldP spid="92174" grpId="1" bldLvl="0" animBg="1" autoUpdateAnimBg="0"/>
      <p:bldP spid="92175" grpId="0" bldLvl="0" animBg="1" autoUpdateAnimBg="0"/>
      <p:bldP spid="92175" grpId="1" bldLvl="0" animBg="1" autoUpdateAnimBg="0"/>
      <p:bldP spid="92176" grpId="0" bldLvl="0" animBg="1" autoUpdateAnimBg="0"/>
      <p:bldP spid="92176" grpId="1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回顾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了解</a:t>
            </a:r>
            <a:r>
              <a:rPr lang="zh-CN" altLang="en-US" sz="4400" dirty="0">
                <a:solidFill>
                  <a:srgbClr val="0070C0"/>
                </a:solidFill>
                <a:latin typeface="Hiragino Sans GB W3"/>
                <a:ea typeface="Hiragino Sans GB W3"/>
              </a:rPr>
              <a:t>你所处的环境</a:t>
            </a:r>
          </a:p>
        </p:txBody>
      </p:sp>
      <p:graphicFrame>
        <p:nvGraphicFramePr>
          <p:cNvPr id="49" name="图示 48"/>
          <p:cNvGraphicFramePr/>
          <p:nvPr>
            <p:extLst>
              <p:ext uri="{D42A27DB-BD31-4B8C-83A1-F6EECF244321}">
                <p14:modId xmlns:p14="http://schemas.microsoft.com/office/powerpoint/2010/main" val="569946505"/>
              </p:ext>
            </p:extLst>
          </p:nvPr>
        </p:nvGraphicFramePr>
        <p:xfrm>
          <a:off x="1098228" y="1332359"/>
          <a:ext cx="8452453" cy="5634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5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2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020" y="2700511"/>
            <a:ext cx="5580063" cy="3289300"/>
          </a:xfrm>
          <a:prstGeom prst="rect">
            <a:avLst/>
          </a:prstGeom>
          <a:noFill/>
          <a:ln/>
        </p:spPr>
      </p:pic>
      <p:sp>
        <p:nvSpPr>
          <p:cNvPr id="64515" name="Rectangle 3"/>
          <p:cNvSpPr>
            <a:spLocks noGrp="1" noChangeArrowheads="1"/>
          </p:cNvSpPr>
          <p:nvPr/>
        </p:nvSpPr>
        <p:spPr bwMode="auto">
          <a:xfrm>
            <a:off x="882204" y="1548383"/>
            <a:ext cx="8911167" cy="243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如果你知道</a:t>
            </a:r>
            <a:r>
              <a:rPr lang="en-US" altLang="zh-CN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天的天气规律，你会怎样？</a:t>
            </a:r>
          </a:p>
          <a:p>
            <a:pPr marL="391146" indent="-391146"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</p:txBody>
      </p:sp>
      <p:sp>
        <p:nvSpPr>
          <p:cNvPr id="6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了解你所处的环境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5284220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4"/>
          <a:stretch>
            <a:fillRect/>
          </a:stretch>
        </p:blipFill>
        <p:spPr>
          <a:xfrm>
            <a:off x="4338588" y="2340471"/>
            <a:ext cx="2581275" cy="3287713"/>
          </a:xfrm>
          <a:prstGeom prst="rect">
            <a:avLst/>
          </a:prstGeo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5" name="Rectangle 3"/>
          <p:cNvSpPr>
            <a:spLocks noGrp="1" noChangeArrowheads="1"/>
          </p:cNvSpPr>
          <p:nvPr/>
        </p:nvSpPr>
        <p:spPr bwMode="auto">
          <a:xfrm>
            <a:off x="738188" y="1332359"/>
            <a:ext cx="9228628" cy="24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  <a:buFontTx/>
              <a:buChar char="•"/>
            </a:pPr>
            <a:r>
              <a:rPr lang="zh-CN" altLang="en-US" sz="3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老人声称他知道一些事情，你探究了哪些？</a:t>
            </a:r>
          </a:p>
          <a:p>
            <a:pPr marL="521528" lvl="1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7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天气 </a:t>
            </a:r>
          </a:p>
          <a:p>
            <a:pPr marL="521528" lvl="1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7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大山 </a:t>
            </a:r>
          </a:p>
          <a:p>
            <a:pPr marL="521528" lvl="1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7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王陵 </a:t>
            </a:r>
          </a:p>
          <a:p>
            <a:pPr marL="521528" lvl="1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7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37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根本没问</a:t>
            </a:r>
          </a:p>
          <a:p>
            <a:pPr marL="391146" indent="-391146">
              <a:spcBef>
                <a:spcPct val="20000"/>
              </a:spcBef>
              <a:buFontTx/>
              <a:buChar char="•"/>
            </a:pPr>
            <a:endParaRPr lang="zh-CN" altLang="en-US" sz="3700" dirty="0">
              <a:latin typeface="Arial" pitchFamily="34" charset="0"/>
            </a:endParaRPr>
          </a:p>
        </p:txBody>
      </p:sp>
      <p:sp>
        <p:nvSpPr>
          <p:cNvPr id="6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400" dirty="0">
                <a:solidFill>
                  <a:srgbClr val="FF6600"/>
                </a:solidFill>
                <a:latin typeface="微软雅黑"/>
                <a:ea typeface="微软雅黑"/>
              </a:rPr>
              <a:t>讨论</a:t>
            </a:r>
            <a:r>
              <a:rPr lang="en-US" altLang="zh-CN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:</a:t>
            </a:r>
            <a:r>
              <a:rPr lang="zh-CN" altLang="en-US" sz="1400" dirty="0" smtClean="0">
                <a:solidFill>
                  <a:srgbClr val="FF6600"/>
                </a:solidFill>
                <a:latin typeface="微软雅黑"/>
                <a:ea typeface="微软雅黑"/>
              </a:rPr>
              <a:t> </a:t>
            </a:r>
            <a:r>
              <a:rPr lang="zh-CN" altLang="en-US" sz="4400" dirty="0" smtClean="0">
                <a:solidFill>
                  <a:srgbClr val="0070C0"/>
                </a:solidFill>
                <a:latin typeface="Hiragino Sans GB W3"/>
                <a:ea typeface="Hiragino Sans GB W3"/>
              </a:rPr>
              <a:t>了解你所处的环境</a:t>
            </a:r>
            <a:endParaRPr sz="4400" dirty="0">
              <a:solidFill>
                <a:srgbClr val="0070C0"/>
              </a:solidFill>
              <a:latin typeface="Hiragino Sans GB W3"/>
              <a:ea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756848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4"/>
          <a:stretch>
            <a:fillRect/>
          </a:stretch>
        </p:blipFill>
        <p:spPr>
          <a:xfrm>
            <a:off x="3330476" y="3276575"/>
            <a:ext cx="2581275" cy="3287713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75" name="Rectangle 3"/>
          <p:cNvSpPr>
            <a:spLocks noGrp="1" noChangeArrowheads="1"/>
          </p:cNvSpPr>
          <p:nvPr/>
        </p:nvSpPr>
        <p:spPr bwMode="auto">
          <a:xfrm>
            <a:off x="954211" y="1692399"/>
            <a:ext cx="8911167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4306" tIns="52153" rIns="104306" bIns="52153"/>
          <a:lstStyle/>
          <a:p>
            <a:pPr marL="391146" indent="-391146">
              <a:spcBef>
                <a:spcPct val="20000"/>
              </a:spcBef>
              <a:buFontTx/>
              <a:buChar char="•"/>
            </a:pPr>
            <a:r>
              <a:rPr lang="en-US" altLang="zh-CN" sz="4800" dirty="0">
                <a:solidFill>
                  <a:srgbClr val="00B0F0"/>
                </a:solidFill>
                <a:latin typeface="Arial" pitchFamily="34" charset="0"/>
              </a:rPr>
              <a:t>Speak</a:t>
            </a:r>
            <a:r>
              <a:rPr lang="zh-CN" altLang="en-US" sz="4800" dirty="0">
                <a:solidFill>
                  <a:srgbClr val="00B0F0"/>
                </a:solidFill>
                <a:latin typeface="Arial" pitchFamily="34" charset="0"/>
              </a:rPr>
              <a:t>　</a:t>
            </a:r>
            <a:r>
              <a:rPr lang="en-US" altLang="zh-CN" sz="4800" dirty="0">
                <a:solidFill>
                  <a:srgbClr val="00B0F0"/>
                </a:solidFill>
                <a:latin typeface="Arial" pitchFamily="34" charset="0"/>
              </a:rPr>
              <a:t>to</a:t>
            </a:r>
            <a:r>
              <a:rPr lang="zh-CN" altLang="en-US" sz="4800" dirty="0">
                <a:solidFill>
                  <a:srgbClr val="00B0F0"/>
                </a:solidFill>
                <a:latin typeface="Arial" pitchFamily="34" charset="0"/>
              </a:rPr>
              <a:t>　</a:t>
            </a:r>
            <a:r>
              <a:rPr lang="en-US" altLang="zh-CN" sz="4800" dirty="0">
                <a:solidFill>
                  <a:srgbClr val="00B0F0"/>
                </a:solidFill>
                <a:latin typeface="Arial" pitchFamily="34" charset="0"/>
              </a:rPr>
              <a:t>the</a:t>
            </a:r>
            <a:r>
              <a:rPr lang="zh-CN" altLang="en-US" sz="4800" dirty="0">
                <a:solidFill>
                  <a:srgbClr val="00B0F0"/>
                </a:solidFill>
                <a:latin typeface="Arial" pitchFamily="34" charset="0"/>
              </a:rPr>
              <a:t>　</a:t>
            </a:r>
            <a:r>
              <a:rPr lang="en-US" altLang="zh-CN" sz="4800" dirty="0">
                <a:solidFill>
                  <a:srgbClr val="00B0F0"/>
                </a:solidFill>
                <a:latin typeface="Arial" pitchFamily="34" charset="0"/>
              </a:rPr>
              <a:t>old </a:t>
            </a:r>
            <a:r>
              <a:rPr lang="zh-CN" altLang="en-US" sz="4800" dirty="0">
                <a:solidFill>
                  <a:srgbClr val="00B0F0"/>
                </a:solidFill>
                <a:latin typeface="Arial" pitchFamily="34" charset="0"/>
              </a:rPr>
              <a:t>　</a:t>
            </a:r>
            <a:r>
              <a:rPr lang="en-US" altLang="zh-CN" sz="4800" dirty="0">
                <a:solidFill>
                  <a:srgbClr val="00B0F0"/>
                </a:solidFill>
                <a:latin typeface="Arial" pitchFamily="34" charset="0"/>
              </a:rPr>
              <a:t>man</a:t>
            </a:r>
            <a:r>
              <a:rPr lang="en-US" altLang="zh-CN" sz="4800" dirty="0" smtClean="0">
                <a:solidFill>
                  <a:srgbClr val="00B0F0"/>
                </a:solidFill>
                <a:latin typeface="Arial" pitchFamily="34" charset="0"/>
              </a:rPr>
              <a:t>!</a:t>
            </a:r>
            <a:endParaRPr lang="zh-CN" altLang="en-US" sz="4800" dirty="0">
              <a:solidFill>
                <a:srgbClr val="00B0F0"/>
              </a:solidFill>
              <a:latin typeface="Arial" pitchFamily="34" charset="0"/>
            </a:endParaRPr>
          </a:p>
        </p:txBody>
      </p:sp>
      <p:sp>
        <p:nvSpPr>
          <p:cNvPr id="5" name="Shape"/>
          <p:cNvSpPr/>
          <p:nvPr/>
        </p:nvSpPr>
        <p:spPr>
          <a:xfrm>
            <a:off x="274602" y="351607"/>
            <a:ext cx="9429816" cy="7694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44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心得分享</a:t>
            </a:r>
            <a:endParaRPr sz="440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8163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TF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Yiii" typeface="Microsoft Yi Baiti"/>
        <a:font script="Syrc" typeface="Estrangelo Edessa"/>
        <a:font script="Hebr" typeface="Times New Roman"/>
        <a:font script="Knda" typeface="Tunga"/>
        <a:font script="Arab" typeface="Times New Roman"/>
        <a:font script="Cans" typeface="Euphemia"/>
        <a:font script="Telu" typeface="Gautami"/>
        <a:font script="Khmr" typeface="MoolBoran"/>
        <a:font script="Viet" typeface="Times New Roman"/>
        <a:font script="Mlym" typeface="Kartika"/>
        <a:font script="Mong" typeface="Mongolian Baiti"/>
        <a:font script="Cher" typeface="Plantagenet Cherokee"/>
        <a:font script="Uigh" typeface="Microsoft Uighur"/>
        <a:font script="Taml" typeface="Latha"/>
        <a:font script="Sinh" typeface="Iskoola Pota"/>
        <a:font script="Gujr" typeface="Shruti"/>
        <a:font script="Jpan" typeface="ＭＳ Ｐゴシック"/>
        <a:font script="Tibt" typeface="Microsoft Himalaya"/>
        <a:font script="Thaa" typeface="MV Boli"/>
        <a:font script="Hang" typeface="맑은 고딕"/>
        <a:font script="Laoo" typeface="DokChampa"/>
        <a:font script="Hant" typeface="新細明體"/>
        <a:font script="Thai" typeface="Angsana New"/>
        <a:font script="Hans" typeface="宋体"/>
        <a:font script="Deva" typeface="Mangal"/>
        <a:font script="Ethi" typeface="Nyala"/>
        <a:font script="Orya" typeface="Kalinga"/>
        <a:font script="Beng" typeface="Vrinda"/>
        <a:font script="Guru" typeface="Raavi"/>
      </a:majorFont>
      <a:minorFont>
        <a:latin typeface="Calibri"/>
        <a:ea typeface=""/>
        <a:cs typeface=""/>
        <a:font script="Yiii" typeface="Microsoft Yi Baiti"/>
        <a:font script="Syrc" typeface="Estrangelo Edessa"/>
        <a:font script="Hebr" typeface="Arial"/>
        <a:font script="Knda" typeface="Tunga"/>
        <a:font script="Arab" typeface="Arial"/>
        <a:font script="Cans" typeface="Euphemia"/>
        <a:font script="Telu" typeface="Gautami"/>
        <a:font script="Khmr" typeface="DaunPenh"/>
        <a:font script="Viet" typeface="Arial"/>
        <a:font script="Mlym" typeface="Kartika"/>
        <a:font script="Mong" typeface="Mongolian Baiti"/>
        <a:font script="Cher" typeface="Plantagenet Cherokee"/>
        <a:font script="Uigh" typeface="Microsoft Uighur"/>
        <a:font script="Taml" typeface="Latha"/>
        <a:font script="Sinh" typeface="Iskoola Pota"/>
        <a:font script="Gujr" typeface="Shruti"/>
        <a:font script="Jpan" typeface="ＭＳ Ｐゴシック"/>
        <a:font script="Tibt" typeface="Microsoft Himalaya"/>
        <a:font script="Thaa" typeface="MV Boli"/>
        <a:font script="Hang" typeface="맑은 고딕"/>
        <a:font script="Laoo" typeface="DokChampa"/>
        <a:font script="Hant" typeface="新細明體"/>
        <a:font script="Thai" typeface="Cordia New"/>
        <a:font script="Hans" typeface="宋体"/>
        <a:font script="Deva" typeface="Mangal"/>
        <a:font script="Ethi" typeface="Nyala"/>
        <a:font script="Orya" typeface="Kalinga"/>
        <a:font script="Beng" typeface="Vrinda"/>
        <a:font script="Guru" typeface="Raav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11148</TotalTime>
  <Words>2220</Words>
  <Application>Microsoft Office PowerPoint</Application>
  <PresentationFormat>自定义</PresentationFormat>
  <Paragraphs>184</Paragraphs>
  <Slides>18</Slides>
  <Notes>18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Office 主题</vt:lpstr>
      <vt:lpstr>工作表</vt:lpstr>
      <vt:lpstr>Microsoft Graph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dunhuangmizang-peixunfenxiang-guanliban</dc:title>
  <dc:creator>Microsoft</dc:creator>
  <cp:lastModifiedBy>jujumao</cp:lastModifiedBy>
  <cp:revision>1224</cp:revision>
  <dcterms:modified xsi:type="dcterms:W3CDTF">2014-07-22T12:30:35Z</dcterms:modified>
</cp:coreProperties>
</file>